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0" r:id="rId2"/>
    <p:sldId id="391"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 id="425" r:id="rId37"/>
    <p:sldId id="426" r:id="rId38"/>
    <p:sldId id="427" r:id="rId39"/>
    <p:sldId id="428" r:id="rId40"/>
    <p:sldId id="429" r:id="rId41"/>
    <p:sldId id="430" r:id="rId42"/>
    <p:sldId id="431" r:id="rId43"/>
    <p:sldId id="432" r:id="rId44"/>
    <p:sldId id="433" r:id="rId45"/>
    <p:sldId id="434" r:id="rId46"/>
    <p:sldId id="435" r:id="rId47"/>
    <p:sldId id="436" r:id="rId48"/>
    <p:sldId id="437" r:id="rId49"/>
    <p:sldId id="438" r:id="rId50"/>
    <p:sldId id="439" r:id="rId51"/>
    <p:sldId id="440" r:id="rId52"/>
    <p:sldId id="441" r:id="rId53"/>
    <p:sldId id="442" r:id="rId54"/>
    <p:sldId id="443" r:id="rId55"/>
    <p:sldId id="444" r:id="rId56"/>
    <p:sldId id="445" r:id="rId57"/>
    <p:sldId id="446" r:id="rId58"/>
    <p:sldId id="447" r:id="rId59"/>
    <p:sldId id="448" r:id="rId60"/>
    <p:sldId id="449" r:id="rId61"/>
    <p:sldId id="450" r:id="rId62"/>
    <p:sldId id="451" r:id="rId63"/>
    <p:sldId id="452" r:id="rId64"/>
    <p:sldId id="453" r:id="rId65"/>
    <p:sldId id="454" r:id="rId66"/>
    <p:sldId id="455" r:id="rId67"/>
    <p:sldId id="456" r:id="rId68"/>
    <p:sldId id="457" r:id="rId69"/>
    <p:sldId id="458" r:id="rId70"/>
    <p:sldId id="459" r:id="rId71"/>
    <p:sldId id="460" r:id="rId72"/>
    <p:sldId id="461" r:id="rId73"/>
    <p:sldId id="462" r:id="rId74"/>
    <p:sldId id="463" r:id="rId75"/>
    <p:sldId id="464" r:id="rId76"/>
    <p:sldId id="465" r:id="rId77"/>
    <p:sldId id="466" r:id="rId78"/>
    <p:sldId id="467" r:id="rId79"/>
    <p:sldId id="524" r:id="rId80"/>
    <p:sldId id="468" r:id="rId81"/>
    <p:sldId id="469" r:id="rId82"/>
    <p:sldId id="470" r:id="rId83"/>
    <p:sldId id="471" r:id="rId84"/>
    <p:sldId id="472" r:id="rId85"/>
    <p:sldId id="473" r:id="rId86"/>
    <p:sldId id="474" r:id="rId87"/>
    <p:sldId id="475" r:id="rId88"/>
    <p:sldId id="476" r:id="rId89"/>
    <p:sldId id="477" r:id="rId90"/>
    <p:sldId id="478" r:id="rId91"/>
    <p:sldId id="479" r:id="rId92"/>
    <p:sldId id="525" r:id="rId93"/>
    <p:sldId id="480" r:id="rId94"/>
    <p:sldId id="526" r:id="rId95"/>
    <p:sldId id="481" r:id="rId96"/>
    <p:sldId id="482" r:id="rId97"/>
    <p:sldId id="483" r:id="rId98"/>
    <p:sldId id="484" r:id="rId99"/>
    <p:sldId id="485" r:id="rId100"/>
    <p:sldId id="486" r:id="rId101"/>
    <p:sldId id="487" r:id="rId102"/>
    <p:sldId id="488" r:id="rId103"/>
    <p:sldId id="489" r:id="rId104"/>
    <p:sldId id="353" r:id="rId105"/>
    <p:sldId id="354" r:id="rId106"/>
    <p:sldId id="355" r:id="rId107"/>
    <p:sldId id="493" r:id="rId108"/>
    <p:sldId id="494" r:id="rId109"/>
    <p:sldId id="495" r:id="rId110"/>
    <p:sldId id="496" r:id="rId111"/>
    <p:sldId id="497" r:id="rId112"/>
    <p:sldId id="498" r:id="rId113"/>
    <p:sldId id="499" r:id="rId114"/>
    <p:sldId id="500" r:id="rId115"/>
    <p:sldId id="501" r:id="rId116"/>
    <p:sldId id="502" r:id="rId117"/>
    <p:sldId id="503" r:id="rId118"/>
    <p:sldId id="504" r:id="rId119"/>
    <p:sldId id="505" r:id="rId120"/>
    <p:sldId id="506" r:id="rId121"/>
    <p:sldId id="507" r:id="rId122"/>
    <p:sldId id="508" r:id="rId123"/>
    <p:sldId id="509" r:id="rId124"/>
    <p:sldId id="510" r:id="rId125"/>
    <p:sldId id="511" r:id="rId126"/>
    <p:sldId id="512" r:id="rId127"/>
    <p:sldId id="513" r:id="rId128"/>
    <p:sldId id="514" r:id="rId129"/>
    <p:sldId id="515" r:id="rId130"/>
    <p:sldId id="516" r:id="rId131"/>
    <p:sldId id="517" r:id="rId132"/>
    <p:sldId id="518" r:id="rId133"/>
    <p:sldId id="523" r:id="rId134"/>
    <p:sldId id="519" r:id="rId135"/>
    <p:sldId id="520" r:id="rId136"/>
    <p:sldId id="521" r:id="rId137"/>
    <p:sldId id="522" r:id="rId1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23" d="100"/>
          <a:sy n="123" d="100"/>
        </p:scale>
        <p:origin x="-117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1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AC28A0-D5A3-4EA8-A1E5-87E0289D1215}" type="datetimeFigureOut">
              <a:rPr lang="en-US" smtClean="0"/>
              <a:pPr/>
              <a:t>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C28A0-D5A3-4EA8-A1E5-87E0289D1215}" type="datetimeFigureOut">
              <a:rPr lang="en-US" smtClean="0"/>
              <a:pPr/>
              <a:t>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C28A0-D5A3-4EA8-A1E5-87E0289D1215}" type="datetimeFigureOut">
              <a:rPr lang="en-US" smtClean="0"/>
              <a:pPr/>
              <a:t>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C28A0-D5A3-4EA8-A1E5-87E0289D1215}" type="datetimeFigureOut">
              <a:rPr lang="en-US" smtClean="0"/>
              <a:pPr/>
              <a:t>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AC28A0-D5A3-4EA8-A1E5-87E0289D1215}" type="datetimeFigureOut">
              <a:rPr lang="en-US" smtClean="0"/>
              <a:pPr/>
              <a:t>2/4/2010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AC28A0-D5A3-4EA8-A1E5-87E0289D1215}" type="datetimeFigureOut">
              <a:rPr lang="en-US" smtClean="0"/>
              <a:pPr/>
              <a:t>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AC28A0-D5A3-4EA8-A1E5-87E0289D1215}" type="datetimeFigureOut">
              <a:rPr lang="en-US" smtClean="0"/>
              <a:pPr/>
              <a:t>2/4/2010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AC28A0-D5A3-4EA8-A1E5-87E0289D1215}" type="datetimeFigureOut">
              <a:rPr lang="en-US" smtClean="0"/>
              <a:pPr/>
              <a:t>2/4/2010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C28A0-D5A3-4EA8-A1E5-87E0289D1215}" type="datetimeFigureOut">
              <a:rPr lang="en-US" smtClean="0"/>
              <a:pPr/>
              <a:t>2/4/2010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C28A0-D5A3-4EA8-A1E5-87E0289D1215}" type="datetimeFigureOut">
              <a:rPr lang="en-US" smtClean="0"/>
              <a:pPr/>
              <a:t>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C28A0-D5A3-4EA8-A1E5-87E0289D1215}" type="datetimeFigureOut">
              <a:rPr lang="en-US" smtClean="0"/>
              <a:pPr/>
              <a:t>2/4/2010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AC657-3A55-4641-8B6D-0F9623A403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C28A0-D5A3-4EA8-A1E5-87E0289D1215}" type="datetimeFigureOut">
              <a:rPr lang="en-US" smtClean="0"/>
              <a:pPr/>
              <a:t>2/4/2010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AC657-3A55-4641-8B6D-0F9623A403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123.png"/><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image" Target="../media/image131.png"/><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137.jpeg"/></Relationships>
</file>

<file path=ppt/slides/_rels/slide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jpeg"/><Relationship Id="rId5" Type="http://schemas.openxmlformats.org/officeDocument/2006/relationships/image" Target="../media/image25.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image" Target="../media/image36.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55.jpeg"/><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62.jpeg"/><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73.jpe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81.jpeg"/><Relationship Id="rId5" Type="http://schemas.openxmlformats.org/officeDocument/2006/relationships/oleObject" Target="../embeddings/oleObject10.bin"/><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86.jpeg"/><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3.jpeg"/><Relationship Id="rId5" Type="http://schemas.openxmlformats.org/officeDocument/2006/relationships/image" Target="../media/image89.jpeg"/><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99.jpeg"/><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10.jpeg"/><Relationship Id="rId5" Type="http://schemas.openxmlformats.org/officeDocument/2006/relationships/image" Target="../media/image114.jpeg"/><Relationship Id="rId4" Type="http://schemas.openxmlformats.org/officeDocument/2006/relationships/oleObject" Target="../embeddings/oleObject15.bin"/></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118.jpeg"/><Relationship Id="rId4"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931999"/>
          </a:xfrm>
          <a:prstGeom prst="rect">
            <a:avLst/>
          </a:prstGeom>
          <a:noFill/>
          <a:ln w="9525">
            <a:noFill/>
            <a:miter lim="800000"/>
            <a:headEnd/>
            <a:tailEnd/>
          </a:ln>
          <a:effectLst/>
        </p:spPr>
      </p:pic>
      <p:sp>
        <p:nvSpPr>
          <p:cNvPr id="2" name="Title 1"/>
          <p:cNvSpPr>
            <a:spLocks noGrp="1"/>
          </p:cNvSpPr>
          <p:nvPr>
            <p:ph type="ctrTitle"/>
          </p:nvPr>
        </p:nvSpPr>
        <p:spPr/>
        <p:txBody>
          <a:bodyPr>
            <a:normAutofit fontScale="90000"/>
          </a:bodyPr>
          <a:lstStyle/>
          <a:p>
            <a:r>
              <a:rPr lang="en-US" dirty="0" smtClean="0">
                <a:solidFill>
                  <a:srgbClr val="FF0000"/>
                </a:solidFill>
              </a:rPr>
              <a:t>Massillon Levee Pipe Inspection</a:t>
            </a:r>
            <a:br>
              <a:rPr lang="en-US" dirty="0" smtClean="0">
                <a:solidFill>
                  <a:srgbClr val="FF0000"/>
                </a:solidFill>
              </a:rPr>
            </a:br>
            <a:r>
              <a:rPr lang="en-US" dirty="0" smtClean="0">
                <a:solidFill>
                  <a:srgbClr val="FF0000"/>
                </a:solidFill>
              </a:rPr>
              <a:t> Final Report</a:t>
            </a:r>
            <a:br>
              <a:rPr lang="en-US" dirty="0" smtClean="0">
                <a:solidFill>
                  <a:srgbClr val="FF0000"/>
                </a:solidFill>
              </a:rPr>
            </a:br>
            <a:r>
              <a:rPr lang="en-US" dirty="0" smtClean="0">
                <a:solidFill>
                  <a:srgbClr val="FF0000"/>
                </a:solidFill>
              </a:rPr>
              <a:t>February 4, 2010</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By</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Pipeline and Drainage Consultants</a:t>
            </a:r>
            <a:br>
              <a:rPr lang="en-US" dirty="0" smtClean="0">
                <a:solidFill>
                  <a:srgbClr val="FF0000"/>
                </a:solidFill>
              </a:rPr>
            </a:br>
            <a:r>
              <a:rPr lang="en-US" dirty="0" smtClean="0">
                <a:solidFill>
                  <a:srgbClr val="FF0000"/>
                </a:solidFill>
              </a:rPr>
              <a:t>Subsidiary of Spartan Construction</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905000" y="2819400"/>
            <a:ext cx="5424488" cy="822325"/>
          </a:xfrm>
          <a:prstGeom prst="rect">
            <a:avLst/>
          </a:prstGeom>
          <a:noFill/>
          <a:ln w="9525">
            <a:noFill/>
            <a:miter lim="800000"/>
            <a:headEnd/>
            <a:tailEnd/>
          </a:ln>
        </p:spPr>
        <p:txBody>
          <a:bodyPr wrap="none">
            <a:spAutoFit/>
          </a:bodyPr>
          <a:lstStyle/>
          <a:p>
            <a:pPr algn="ctr"/>
            <a:r>
              <a:rPr lang="en-US" sz="2400" dirty="0"/>
              <a:t>Army Corp of Engineers</a:t>
            </a:r>
          </a:p>
          <a:p>
            <a:pPr algn="ctr"/>
            <a:r>
              <a:rPr lang="en-US" sz="2400" dirty="0"/>
              <a:t>Rating Guidelines for Levee Inspection</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srcRect/>
          <a:stretch>
            <a:fillRect/>
          </a:stretch>
        </p:blipFill>
        <p:spPr bwMode="auto">
          <a:xfrm>
            <a:off x="71438" y="0"/>
            <a:ext cx="9072562" cy="6858000"/>
          </a:xfrm>
          <a:prstGeom prst="rect">
            <a:avLst/>
          </a:prstGeom>
          <a:noFill/>
          <a:ln w="9525">
            <a:noFill/>
            <a:miter lim="800000"/>
            <a:headEnd/>
            <a:tailEnd/>
          </a:ln>
        </p:spPr>
      </p:pic>
      <p:sp>
        <p:nvSpPr>
          <p:cNvPr id="3" name="Rectangle 2"/>
          <p:cNvSpPr/>
          <p:nvPr/>
        </p:nvSpPr>
        <p:spPr>
          <a:xfrm>
            <a:off x="1752600" y="4114800"/>
            <a:ext cx="4648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Brookfield and Wooster </a:t>
            </a:r>
            <a:br>
              <a:rPr lang="en-US" dirty="0" smtClean="0"/>
            </a:br>
            <a:r>
              <a:rPr lang="en-US" dirty="0" smtClean="0"/>
              <a:t>Sanitary Sewer Siphons</a:t>
            </a:r>
            <a:br>
              <a:rPr lang="en-US" dirty="0" smtClean="0"/>
            </a:b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3.jpg"/>
          <p:cNvPicPr>
            <a:picLocks noChangeAspect="1"/>
          </p:cNvPicPr>
          <p:nvPr/>
        </p:nvPicPr>
        <p:blipFill>
          <a:blip r:embed="rId2"/>
          <a:stretch>
            <a:fillRect/>
          </a:stretch>
        </p:blipFill>
        <p:spPr>
          <a:xfrm>
            <a:off x="0" y="416633"/>
            <a:ext cx="9144000" cy="6024734"/>
          </a:xfrm>
          <a:prstGeom prst="rect">
            <a:avLst/>
          </a:prstGeom>
        </p:spPr>
      </p:pic>
      <p:cxnSp>
        <p:nvCxnSpPr>
          <p:cNvPr id="4" name="Straight Arrow Connector 3"/>
          <p:cNvCxnSpPr/>
          <p:nvPr/>
        </p:nvCxnSpPr>
        <p:spPr>
          <a:xfrm rot="5400000">
            <a:off x="2933700" y="1866900"/>
            <a:ext cx="7620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133600" y="2667000"/>
            <a:ext cx="8382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334000" y="3352800"/>
            <a:ext cx="7620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24400" y="4038600"/>
            <a:ext cx="762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0" y="1600200"/>
            <a:ext cx="1417376" cy="253916"/>
          </a:xfrm>
          <a:prstGeom prst="rect">
            <a:avLst/>
          </a:prstGeom>
          <a:solidFill>
            <a:schemeClr val="bg1"/>
          </a:solidFill>
        </p:spPr>
        <p:txBody>
          <a:bodyPr wrap="none" rtlCol="0">
            <a:spAutoFit/>
          </a:bodyPr>
          <a:lstStyle/>
          <a:p>
            <a:r>
              <a:rPr lang="en-US" sz="1050" dirty="0" smtClean="0"/>
              <a:t>Brookfield siphon inlet</a:t>
            </a:r>
            <a:endParaRPr lang="en-US" sz="1050" dirty="0"/>
          </a:p>
        </p:txBody>
      </p:sp>
      <p:sp>
        <p:nvSpPr>
          <p:cNvPr id="12" name="TextBox 11"/>
          <p:cNvSpPr txBox="1"/>
          <p:nvPr/>
        </p:nvSpPr>
        <p:spPr>
          <a:xfrm>
            <a:off x="1143000" y="2971800"/>
            <a:ext cx="1327608" cy="253916"/>
          </a:xfrm>
          <a:prstGeom prst="rect">
            <a:avLst/>
          </a:prstGeom>
          <a:solidFill>
            <a:schemeClr val="bg1"/>
          </a:solidFill>
        </p:spPr>
        <p:txBody>
          <a:bodyPr wrap="none" rtlCol="0">
            <a:spAutoFit/>
          </a:bodyPr>
          <a:lstStyle/>
          <a:p>
            <a:r>
              <a:rPr lang="en-US" sz="1050" dirty="0" smtClean="0"/>
              <a:t>Wooster siphon inlet</a:t>
            </a:r>
            <a:endParaRPr lang="en-US" sz="1050" dirty="0"/>
          </a:p>
        </p:txBody>
      </p:sp>
      <p:sp>
        <p:nvSpPr>
          <p:cNvPr id="13" name="TextBox 12"/>
          <p:cNvSpPr txBox="1"/>
          <p:nvPr/>
        </p:nvSpPr>
        <p:spPr>
          <a:xfrm>
            <a:off x="5486400" y="2971800"/>
            <a:ext cx="1502334" cy="253916"/>
          </a:xfrm>
          <a:prstGeom prst="rect">
            <a:avLst/>
          </a:prstGeom>
          <a:solidFill>
            <a:schemeClr val="bg1"/>
          </a:solidFill>
        </p:spPr>
        <p:txBody>
          <a:bodyPr wrap="none" rtlCol="0">
            <a:spAutoFit/>
          </a:bodyPr>
          <a:lstStyle/>
          <a:p>
            <a:r>
              <a:rPr lang="en-US" sz="1050" dirty="0" smtClean="0"/>
              <a:t>Brookfield siphon outlet</a:t>
            </a:r>
            <a:endParaRPr lang="en-US" sz="1050" dirty="0"/>
          </a:p>
        </p:txBody>
      </p:sp>
      <p:sp>
        <p:nvSpPr>
          <p:cNvPr id="14" name="TextBox 13"/>
          <p:cNvSpPr txBox="1"/>
          <p:nvPr/>
        </p:nvSpPr>
        <p:spPr>
          <a:xfrm>
            <a:off x="3886200" y="4648200"/>
            <a:ext cx="1412566" cy="253916"/>
          </a:xfrm>
          <a:prstGeom prst="rect">
            <a:avLst/>
          </a:prstGeom>
          <a:solidFill>
            <a:schemeClr val="bg1"/>
          </a:solidFill>
        </p:spPr>
        <p:txBody>
          <a:bodyPr wrap="none" rtlCol="0">
            <a:spAutoFit/>
          </a:bodyPr>
          <a:lstStyle/>
          <a:p>
            <a:r>
              <a:rPr lang="en-US" sz="1050" dirty="0" smtClean="0"/>
              <a:t>Wooster siphon outlet</a:t>
            </a:r>
            <a:endParaRPr lang="en-US" sz="105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S</a:t>
                      </a:r>
                      <a:r>
                        <a:rPr lang="en-US" sz="1000" b="0" i="0" u="none" strike="noStrike" dirty="0" smtClean="0">
                          <a:solidFill>
                            <a:srgbClr val="000000"/>
                          </a:solidFill>
                          <a:latin typeface="Calibri"/>
                        </a:rPr>
                        <a:t>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Brookfield Siphons</a:t>
            </a:r>
            <a:br>
              <a:rPr lang="en-US" dirty="0" smtClean="0"/>
            </a:br>
            <a:r>
              <a:rPr lang="en-US" dirty="0" smtClean="0"/>
              <a:t>Pipe #47, 48, 49</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5484.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3" name="TextBox 2"/>
          <p:cNvSpPr txBox="1"/>
          <p:nvPr/>
        </p:nvSpPr>
        <p:spPr>
          <a:xfrm>
            <a:off x="2514600" y="6096000"/>
            <a:ext cx="2855462" cy="369332"/>
          </a:xfrm>
          <a:prstGeom prst="rect">
            <a:avLst/>
          </a:prstGeom>
          <a:solidFill>
            <a:schemeClr val="bg1"/>
          </a:solidFill>
        </p:spPr>
        <p:txBody>
          <a:bodyPr wrap="none" rtlCol="0">
            <a:spAutoFit/>
          </a:bodyPr>
          <a:lstStyle/>
          <a:p>
            <a:r>
              <a:rPr lang="en-US" dirty="0" smtClean="0"/>
              <a:t>Brookfield Siphon outlet box</a:t>
            </a:r>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Brookfield Sanitary Sewer Siphon</a:t>
            </a:r>
            <a:br>
              <a:rPr lang="en-US" dirty="0" smtClean="0"/>
            </a:br>
            <a:r>
              <a:rPr lang="en-US" dirty="0" smtClean="0"/>
              <a:t>Pipe #47, 24-inch DIP</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ook24-9.bmp"/>
          <p:cNvPicPr>
            <a:picLocks noGrp="1" noChangeAspect="1"/>
          </p:cNvPicPr>
          <p:nvPr isPhoto="1"/>
        </p:nvPicPr>
        <p:blipFill>
          <a:blip r:embed="rId3">
            <a:lum/>
          </a:blip>
          <a:stretch>
            <a:fillRect/>
          </a:stretch>
        </p:blipFill>
        <p:spPr>
          <a:xfrm>
            <a:off x="6019800" y="0"/>
            <a:ext cx="3124200" cy="2343150"/>
          </a:xfrm>
          <a:prstGeom prst="rect">
            <a:avLst/>
          </a:prstGeom>
          <a:noFill/>
          <a:ln>
            <a:noFill/>
          </a:ln>
        </p:spPr>
      </p:pic>
      <p:pic>
        <p:nvPicPr>
          <p:cNvPr id="4" name="Picture 3" descr="brook24-11.bmp"/>
          <p:cNvPicPr>
            <a:picLocks noGrp="1" noChangeAspect="1"/>
          </p:cNvPicPr>
          <p:nvPr isPhoto="1"/>
        </p:nvPicPr>
        <p:blipFill>
          <a:blip r:embed="rId4">
            <a:lum/>
          </a:blip>
          <a:stretch>
            <a:fillRect/>
          </a:stretch>
        </p:blipFill>
        <p:spPr>
          <a:xfrm>
            <a:off x="6019800" y="2209800"/>
            <a:ext cx="3124200" cy="2343150"/>
          </a:xfrm>
          <a:prstGeom prst="rect">
            <a:avLst/>
          </a:prstGeom>
          <a:noFill/>
          <a:ln>
            <a:noFill/>
          </a:ln>
        </p:spPr>
      </p:pic>
      <p:pic>
        <p:nvPicPr>
          <p:cNvPr id="5" name="Picture 4" descr="brook24-15.bmp"/>
          <p:cNvPicPr>
            <a:picLocks noGrp="1" noChangeAspect="1"/>
          </p:cNvPicPr>
          <p:nvPr isPhoto="1"/>
        </p:nvPicPr>
        <p:blipFill>
          <a:blip r:embed="rId5">
            <a:lum/>
          </a:blip>
          <a:stretch>
            <a:fillRect/>
          </a:stretch>
        </p:blipFill>
        <p:spPr>
          <a:xfrm>
            <a:off x="5994400" y="4495800"/>
            <a:ext cx="3149600" cy="2362200"/>
          </a:xfrm>
          <a:prstGeom prst="rect">
            <a:avLst/>
          </a:prstGeom>
          <a:noFill/>
          <a:ln>
            <a:noFill/>
          </a:ln>
        </p:spPr>
      </p:pic>
      <p:graphicFrame>
        <p:nvGraphicFramePr>
          <p:cNvPr id="2031619" name="Object 3"/>
          <p:cNvGraphicFramePr>
            <a:graphicFrameLocks noChangeAspect="1"/>
          </p:cNvGraphicFramePr>
          <p:nvPr/>
        </p:nvGraphicFramePr>
        <p:xfrm>
          <a:off x="0" y="0"/>
          <a:ext cx="5334000" cy="6903458"/>
        </p:xfrm>
        <a:graphic>
          <a:graphicData uri="http://schemas.openxmlformats.org/presentationml/2006/ole">
            <p:oleObj spid="_x0000_s161794" name="Acrobat Document" r:id="rId6" imgW="4509360" imgH="5847120" progId="AcroExch.Document.7">
              <p:embed/>
            </p:oleObj>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8006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Brookfield Sanitary Sewer Siphon</a:t>
            </a:r>
            <a:br>
              <a:rPr lang="en-US" dirty="0" smtClean="0"/>
            </a:br>
            <a:r>
              <a:rPr lang="en-US" dirty="0" smtClean="0"/>
              <a:t>Pipe #48, 14-inch DIP</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3666" name="Object 2"/>
          <p:cNvGraphicFramePr>
            <a:graphicFrameLocks noChangeAspect="1"/>
          </p:cNvGraphicFramePr>
          <p:nvPr/>
        </p:nvGraphicFramePr>
        <p:xfrm>
          <a:off x="0" y="0"/>
          <a:ext cx="5298877" cy="6858000"/>
        </p:xfrm>
        <a:graphic>
          <a:graphicData uri="http://schemas.openxmlformats.org/presentationml/2006/ole">
            <p:oleObj spid="_x0000_s162818" name="Acrobat Document" r:id="rId3" imgW="4509360" imgH="5847120" progId="AcroExch.Document.7">
              <p:embed/>
            </p:oleObj>
          </a:graphicData>
        </a:graphic>
      </p:graphicFrame>
      <p:pic>
        <p:nvPicPr>
          <p:cNvPr id="3" name="Picture 2" descr="Siphon 48 57.jpg"/>
          <p:cNvPicPr>
            <a:picLocks noChangeAspect="1"/>
          </p:cNvPicPr>
          <p:nvPr/>
        </p:nvPicPr>
        <p:blipFill>
          <a:blip r:embed="rId4"/>
          <a:stretch>
            <a:fillRect/>
          </a:stretch>
        </p:blipFill>
        <p:spPr>
          <a:xfrm>
            <a:off x="5994400" y="0"/>
            <a:ext cx="3149600" cy="2362200"/>
          </a:xfrm>
          <a:prstGeom prst="rect">
            <a:avLst/>
          </a:prstGeom>
        </p:spPr>
      </p:pic>
      <p:pic>
        <p:nvPicPr>
          <p:cNvPr id="4" name="Picture 3" descr="Siphon 48 75.jpg"/>
          <p:cNvPicPr>
            <a:picLocks noChangeAspect="1"/>
          </p:cNvPicPr>
          <p:nvPr/>
        </p:nvPicPr>
        <p:blipFill>
          <a:blip r:embed="rId5"/>
          <a:stretch>
            <a:fillRect/>
          </a:stretch>
        </p:blipFill>
        <p:spPr>
          <a:xfrm>
            <a:off x="5994400" y="2362200"/>
            <a:ext cx="3149600" cy="2362200"/>
          </a:xfrm>
          <a:prstGeom prst="rect">
            <a:avLst/>
          </a:prstGeom>
        </p:spPr>
      </p:pic>
      <p:pic>
        <p:nvPicPr>
          <p:cNvPr id="5" name="Picture 4" descr="Siphon 48 93.jpg"/>
          <p:cNvPicPr>
            <a:picLocks noChangeAspect="1"/>
          </p:cNvPicPr>
          <p:nvPr/>
        </p:nvPicPr>
        <p:blipFill>
          <a:blip r:embed="rId6"/>
          <a:stretch>
            <a:fillRect/>
          </a:stretch>
        </p:blipFill>
        <p:spPr>
          <a:xfrm>
            <a:off x="5994400" y="4495800"/>
            <a:ext cx="3149600" cy="23622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724400" cy="198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Brookfield Sanitary Sewer Siphon</a:t>
            </a:r>
            <a:br>
              <a:rPr lang="en-US" dirty="0" smtClean="0"/>
            </a:br>
            <a:r>
              <a:rPr lang="en-US" dirty="0" smtClean="0"/>
              <a:t>Pipe #49, 20-inch DIP</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ook20-8.bmp"/>
          <p:cNvPicPr>
            <a:picLocks noGrp="1" noChangeAspect="1"/>
          </p:cNvPicPr>
          <p:nvPr isPhoto="1"/>
        </p:nvPicPr>
        <p:blipFill>
          <a:blip r:embed="rId3">
            <a:lum/>
          </a:blip>
          <a:stretch>
            <a:fillRect/>
          </a:stretch>
        </p:blipFill>
        <p:spPr>
          <a:xfrm>
            <a:off x="6096000" y="4572000"/>
            <a:ext cx="3048000" cy="2286000"/>
          </a:xfrm>
          <a:prstGeom prst="rect">
            <a:avLst/>
          </a:prstGeom>
          <a:noFill/>
          <a:ln>
            <a:noFill/>
          </a:ln>
        </p:spPr>
      </p:pic>
      <p:pic>
        <p:nvPicPr>
          <p:cNvPr id="4" name="Picture 3" descr="brook20-2.bmp"/>
          <p:cNvPicPr>
            <a:picLocks noGrp="1" noChangeAspect="1"/>
          </p:cNvPicPr>
          <p:nvPr isPhoto="1"/>
        </p:nvPicPr>
        <p:blipFill>
          <a:blip r:embed="rId4">
            <a:lum/>
          </a:blip>
          <a:stretch>
            <a:fillRect/>
          </a:stretch>
        </p:blipFill>
        <p:spPr>
          <a:xfrm>
            <a:off x="6096000" y="0"/>
            <a:ext cx="3048000" cy="2286000"/>
          </a:xfrm>
          <a:prstGeom prst="rect">
            <a:avLst/>
          </a:prstGeom>
          <a:noFill/>
          <a:ln>
            <a:noFill/>
          </a:ln>
        </p:spPr>
      </p:pic>
      <p:pic>
        <p:nvPicPr>
          <p:cNvPr id="5" name="Picture 4" descr="brook20-5.bmp"/>
          <p:cNvPicPr>
            <a:picLocks noGrp="1" noChangeAspect="1"/>
          </p:cNvPicPr>
          <p:nvPr isPhoto="1"/>
        </p:nvPicPr>
        <p:blipFill>
          <a:blip r:embed="rId5">
            <a:lum/>
          </a:blip>
          <a:stretch>
            <a:fillRect/>
          </a:stretch>
        </p:blipFill>
        <p:spPr>
          <a:xfrm>
            <a:off x="6096000" y="2286000"/>
            <a:ext cx="3048000" cy="2286000"/>
          </a:xfrm>
          <a:prstGeom prst="rect">
            <a:avLst/>
          </a:prstGeom>
          <a:noFill/>
          <a:ln>
            <a:noFill/>
          </a:ln>
        </p:spPr>
      </p:pic>
      <p:graphicFrame>
        <p:nvGraphicFramePr>
          <p:cNvPr id="2032643" name="Object 3"/>
          <p:cNvGraphicFramePr>
            <a:graphicFrameLocks noChangeAspect="1"/>
          </p:cNvGraphicFramePr>
          <p:nvPr/>
        </p:nvGraphicFramePr>
        <p:xfrm>
          <a:off x="0" y="0"/>
          <a:ext cx="5334000" cy="6903458"/>
        </p:xfrm>
        <a:graphic>
          <a:graphicData uri="http://schemas.openxmlformats.org/presentationml/2006/ole">
            <p:oleObj spid="_x0000_s163842" name="Acrobat Document" r:id="rId6" imgW="4509360" imgH="5847120" progId="AcroExch.Document.7">
              <p:embed/>
            </p:oleObj>
          </a:graphicData>
        </a:graphic>
      </p:graphicFrame>
      <p:sp>
        <p:nvSpPr>
          <p:cNvPr id="6" name="TextBox 5"/>
          <p:cNvSpPr txBox="1"/>
          <p:nvPr/>
        </p:nvSpPr>
        <p:spPr>
          <a:xfrm>
            <a:off x="914400" y="5943600"/>
            <a:ext cx="3060774" cy="369332"/>
          </a:xfrm>
          <a:prstGeom prst="rect">
            <a:avLst/>
          </a:prstGeom>
          <a:noFill/>
        </p:spPr>
        <p:txBody>
          <a:bodyPr wrap="none" rtlCol="0">
            <a:spAutoFit/>
          </a:bodyPr>
          <a:lstStyle/>
          <a:p>
            <a:r>
              <a:rPr lang="en-US" dirty="0" smtClean="0"/>
              <a:t>*Inspected from outlet to inlet</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7244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Wooster Siphons</a:t>
            </a:r>
            <a:br>
              <a:rPr lang="en-US" dirty="0" smtClean="0"/>
            </a:br>
            <a:r>
              <a:rPr lang="en-US" dirty="0" smtClean="0"/>
              <a:t>Pipe #50, </a:t>
            </a:r>
            <a:r>
              <a:rPr lang="en-US" dirty="0" smtClean="0">
                <a:solidFill>
                  <a:srgbClr val="FF0000"/>
                </a:solidFill>
              </a:rPr>
              <a:t>51, 52</a:t>
            </a:r>
            <a:r>
              <a:rPr lang="en-US" dirty="0" smtClean="0"/>
              <a:t/>
            </a:r>
            <a:br>
              <a:rPr lang="en-US" dirty="0" smtClean="0"/>
            </a:br>
            <a:r>
              <a:rPr lang="en-US" dirty="0" smtClean="0"/>
              <a:t/>
            </a:r>
            <a:br>
              <a:rPr lang="en-US" dirty="0" smtClean="0"/>
            </a:br>
            <a:r>
              <a:rPr lang="en-US" sz="2200" dirty="0" smtClean="0">
                <a:solidFill>
                  <a:srgbClr val="FF0000"/>
                </a:solidFill>
              </a:rPr>
              <a:t>Gate valve in pipe 51 and 52 were </a:t>
            </a:r>
            <a:br>
              <a:rPr lang="en-US" sz="2200" dirty="0" smtClean="0">
                <a:solidFill>
                  <a:srgbClr val="FF0000"/>
                </a:solidFill>
              </a:rPr>
            </a:br>
            <a:r>
              <a:rPr lang="en-US" sz="2200" dirty="0" smtClean="0">
                <a:solidFill>
                  <a:srgbClr val="FF0000"/>
                </a:solidFill>
              </a:rPr>
              <a:t>frozen mid way, pipes could not be inspected.</a:t>
            </a:r>
            <a:endParaRPr lang="en-US" sz="2200"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srcRect/>
          <a:stretch>
            <a:fillRect/>
          </a:stretch>
        </p:blipFill>
        <p:spPr bwMode="auto">
          <a:xfrm>
            <a:off x="71438" y="0"/>
            <a:ext cx="90725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a:t>
                      </a:r>
                      <a:r>
                        <a:rPr lang="en-US" sz="1000" b="0" i="0" u="none" strike="noStrike" baseline="0" dirty="0" smtClean="0">
                          <a:solidFill>
                            <a:srgbClr val="FF0000"/>
                          </a:solidFill>
                          <a:latin typeface="Calibri"/>
                        </a:rPr>
                        <a:t>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0" y="6096000"/>
            <a:ext cx="914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3.jpg"/>
          <p:cNvPicPr>
            <a:picLocks noChangeAspect="1"/>
          </p:cNvPicPr>
          <p:nvPr/>
        </p:nvPicPr>
        <p:blipFill>
          <a:blip r:embed="rId2"/>
          <a:stretch>
            <a:fillRect/>
          </a:stretch>
        </p:blipFill>
        <p:spPr>
          <a:xfrm>
            <a:off x="0" y="416633"/>
            <a:ext cx="9144000" cy="6024734"/>
          </a:xfrm>
          <a:prstGeom prst="rect">
            <a:avLst/>
          </a:prstGeom>
        </p:spPr>
      </p:pic>
      <p:cxnSp>
        <p:nvCxnSpPr>
          <p:cNvPr id="4" name="Straight Arrow Connector 3"/>
          <p:cNvCxnSpPr/>
          <p:nvPr/>
        </p:nvCxnSpPr>
        <p:spPr>
          <a:xfrm rot="5400000">
            <a:off x="2933700" y="1866900"/>
            <a:ext cx="7620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133600" y="2667000"/>
            <a:ext cx="8382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334000" y="3352800"/>
            <a:ext cx="7620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24400" y="4038600"/>
            <a:ext cx="762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0" y="1600200"/>
            <a:ext cx="1417376" cy="253916"/>
          </a:xfrm>
          <a:prstGeom prst="rect">
            <a:avLst/>
          </a:prstGeom>
          <a:solidFill>
            <a:schemeClr val="bg1"/>
          </a:solidFill>
        </p:spPr>
        <p:txBody>
          <a:bodyPr wrap="none" rtlCol="0">
            <a:spAutoFit/>
          </a:bodyPr>
          <a:lstStyle/>
          <a:p>
            <a:r>
              <a:rPr lang="en-US" sz="1050" dirty="0" smtClean="0"/>
              <a:t>Brookfield siphon inlet</a:t>
            </a:r>
            <a:endParaRPr lang="en-US" sz="1050" dirty="0"/>
          </a:p>
        </p:txBody>
      </p:sp>
      <p:sp>
        <p:nvSpPr>
          <p:cNvPr id="12" name="TextBox 11"/>
          <p:cNvSpPr txBox="1"/>
          <p:nvPr/>
        </p:nvSpPr>
        <p:spPr>
          <a:xfrm>
            <a:off x="1143000" y="2971800"/>
            <a:ext cx="1327608" cy="253916"/>
          </a:xfrm>
          <a:prstGeom prst="rect">
            <a:avLst/>
          </a:prstGeom>
          <a:solidFill>
            <a:schemeClr val="bg1"/>
          </a:solidFill>
        </p:spPr>
        <p:txBody>
          <a:bodyPr wrap="none" rtlCol="0">
            <a:spAutoFit/>
          </a:bodyPr>
          <a:lstStyle/>
          <a:p>
            <a:r>
              <a:rPr lang="en-US" sz="1050" dirty="0" smtClean="0"/>
              <a:t>Wooster siphon inlet</a:t>
            </a:r>
            <a:endParaRPr lang="en-US" sz="1050" dirty="0"/>
          </a:p>
        </p:txBody>
      </p:sp>
      <p:sp>
        <p:nvSpPr>
          <p:cNvPr id="13" name="TextBox 12"/>
          <p:cNvSpPr txBox="1"/>
          <p:nvPr/>
        </p:nvSpPr>
        <p:spPr>
          <a:xfrm>
            <a:off x="5486400" y="2971800"/>
            <a:ext cx="1502334" cy="253916"/>
          </a:xfrm>
          <a:prstGeom prst="rect">
            <a:avLst/>
          </a:prstGeom>
          <a:solidFill>
            <a:schemeClr val="bg1"/>
          </a:solidFill>
        </p:spPr>
        <p:txBody>
          <a:bodyPr wrap="none" rtlCol="0">
            <a:spAutoFit/>
          </a:bodyPr>
          <a:lstStyle/>
          <a:p>
            <a:r>
              <a:rPr lang="en-US" sz="1050" dirty="0" smtClean="0"/>
              <a:t>Brookfield siphon outlet</a:t>
            </a:r>
            <a:endParaRPr lang="en-US" sz="1050" dirty="0"/>
          </a:p>
        </p:txBody>
      </p:sp>
      <p:sp>
        <p:nvSpPr>
          <p:cNvPr id="14" name="TextBox 13"/>
          <p:cNvSpPr txBox="1"/>
          <p:nvPr/>
        </p:nvSpPr>
        <p:spPr>
          <a:xfrm>
            <a:off x="3886200" y="4648200"/>
            <a:ext cx="1412566" cy="253916"/>
          </a:xfrm>
          <a:prstGeom prst="rect">
            <a:avLst/>
          </a:prstGeom>
          <a:solidFill>
            <a:schemeClr val="bg1"/>
          </a:solidFill>
        </p:spPr>
        <p:txBody>
          <a:bodyPr wrap="none" rtlCol="0">
            <a:spAutoFit/>
          </a:bodyPr>
          <a:lstStyle/>
          <a:p>
            <a:r>
              <a:rPr lang="en-US" sz="1050" dirty="0" smtClean="0"/>
              <a:t>Wooster siphon outlet</a:t>
            </a:r>
            <a:endParaRPr lang="en-US" sz="105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7772400" cy="1470025"/>
          </a:xfrm>
        </p:spPr>
        <p:txBody>
          <a:bodyPr>
            <a:normAutofit fontScale="90000"/>
          </a:bodyPr>
          <a:lstStyle/>
          <a:p>
            <a:r>
              <a:rPr lang="en-US" dirty="0" smtClean="0"/>
              <a:t>Massillon, Ohio </a:t>
            </a:r>
            <a:br>
              <a:rPr lang="en-US" dirty="0" smtClean="0"/>
            </a:br>
            <a:r>
              <a:rPr lang="en-US" dirty="0" smtClean="0"/>
              <a:t>Wooster Sanitary Sewer Siphons</a:t>
            </a:r>
            <a:br>
              <a:rPr lang="en-US" dirty="0" smtClean="0"/>
            </a:br>
            <a:r>
              <a:rPr lang="en-US" dirty="0" smtClean="0"/>
              <a:t>Pipe #50, 18” DIP</a:t>
            </a:r>
            <a:br>
              <a:rPr lang="en-US" dirty="0" smtClean="0"/>
            </a:br>
            <a:r>
              <a:rPr lang="en-US" dirty="0" smtClean="0"/>
              <a:t/>
            </a:r>
            <a:br>
              <a:rPr lang="en-US" dirty="0" smtClean="0"/>
            </a:br>
            <a:endParaRPr lang="en-US" sz="2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a:t>
                      </a:r>
                      <a:r>
                        <a:rPr lang="en-US" sz="1000" b="0" i="0" u="none" strike="noStrike" baseline="0" dirty="0" smtClean="0">
                          <a:solidFill>
                            <a:srgbClr val="FF0000"/>
                          </a:solidFill>
                          <a:latin typeface="Calibri"/>
                        </a:rPr>
                        <a:t>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0" y="6096000"/>
            <a:ext cx="914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5106" name="Object 2"/>
          <p:cNvGraphicFramePr>
            <a:graphicFrameLocks noChangeAspect="1"/>
          </p:cNvGraphicFramePr>
          <p:nvPr/>
        </p:nvGraphicFramePr>
        <p:xfrm>
          <a:off x="0" y="0"/>
          <a:ext cx="5334000" cy="6903458"/>
        </p:xfrm>
        <a:graphic>
          <a:graphicData uri="http://schemas.openxmlformats.org/presentationml/2006/ole">
            <p:oleObj spid="_x0000_s164866" name="Acrobat Document" r:id="rId3" imgW="4509360" imgH="5847120" progId="AcroExch.Document.7">
              <p:embed/>
            </p:oleObj>
          </a:graphicData>
        </a:graphic>
      </p:graphicFrame>
      <p:pic>
        <p:nvPicPr>
          <p:cNvPr id="3" name="Picture 2" descr="2.0.jpg"/>
          <p:cNvPicPr>
            <a:picLocks noChangeAspect="1"/>
          </p:cNvPicPr>
          <p:nvPr/>
        </p:nvPicPr>
        <p:blipFill>
          <a:blip r:embed="rId4"/>
          <a:stretch>
            <a:fillRect/>
          </a:stretch>
        </p:blipFill>
        <p:spPr>
          <a:xfrm>
            <a:off x="6096000" y="2"/>
            <a:ext cx="3048000" cy="2286000"/>
          </a:xfrm>
          <a:prstGeom prst="rect">
            <a:avLst/>
          </a:prstGeom>
        </p:spPr>
      </p:pic>
      <p:pic>
        <p:nvPicPr>
          <p:cNvPr id="4" name="Picture 3" descr="woosterRE-3.bmp"/>
          <p:cNvPicPr>
            <a:picLocks noGrp="1" noChangeAspect="1"/>
          </p:cNvPicPr>
          <p:nvPr isPhoto="1"/>
        </p:nvPicPr>
        <p:blipFill>
          <a:blip r:embed="rId5">
            <a:lum/>
          </a:blip>
          <a:stretch>
            <a:fillRect/>
          </a:stretch>
        </p:blipFill>
        <p:spPr>
          <a:xfrm>
            <a:off x="6096000" y="2286000"/>
            <a:ext cx="3048000" cy="2286000"/>
          </a:xfrm>
          <a:prstGeom prst="rect">
            <a:avLst/>
          </a:prstGeom>
          <a:noFill/>
          <a:ln>
            <a:noFill/>
          </a:ln>
        </p:spPr>
      </p:pic>
      <p:pic>
        <p:nvPicPr>
          <p:cNvPr id="5" name="Picture 4" descr="34.jpg"/>
          <p:cNvPicPr>
            <a:picLocks noChangeAspect="1"/>
          </p:cNvPicPr>
          <p:nvPr/>
        </p:nvPicPr>
        <p:blipFill>
          <a:blip r:embed="rId6">
            <a:lum bright="-5000" contrast="26000"/>
          </a:blip>
          <a:stretch>
            <a:fillRect/>
          </a:stretch>
        </p:blipFill>
        <p:spPr>
          <a:xfrm>
            <a:off x="6096000" y="4572000"/>
            <a:ext cx="3048000" cy="228600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8006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7772400" cy="1470025"/>
          </a:xfrm>
        </p:spPr>
        <p:txBody>
          <a:bodyPr>
            <a:normAutofit fontScale="90000"/>
          </a:bodyPr>
          <a:lstStyle/>
          <a:p>
            <a:r>
              <a:rPr lang="en-US" dirty="0" smtClean="0"/>
              <a:t>Massillon, Ohio </a:t>
            </a:r>
            <a:br>
              <a:rPr lang="en-US" dirty="0" smtClean="0"/>
            </a:br>
            <a:r>
              <a:rPr lang="en-US" dirty="0" smtClean="0"/>
              <a:t>Wooster Siphons</a:t>
            </a:r>
            <a:br>
              <a:rPr lang="en-US" dirty="0" smtClean="0"/>
            </a:br>
            <a:r>
              <a:rPr lang="en-US" dirty="0" smtClean="0"/>
              <a:t>Pipe #51 and 52</a:t>
            </a:r>
            <a:br>
              <a:rPr lang="en-US" dirty="0" smtClean="0"/>
            </a:br>
            <a:r>
              <a:rPr lang="en-US" dirty="0" smtClean="0"/>
              <a:t>10” and 15” DIP</a:t>
            </a:r>
            <a:br>
              <a:rPr lang="en-US" dirty="0" smtClean="0"/>
            </a:br>
            <a:r>
              <a:rPr lang="en-US" dirty="0" smtClean="0"/>
              <a:t/>
            </a:r>
            <a:br>
              <a:rPr lang="en-US" dirty="0" smtClean="0"/>
            </a:br>
            <a:r>
              <a:rPr lang="en-US" sz="2200" dirty="0" smtClean="0"/>
              <a:t>Pipes could not be inspected due to the gate valves being froze mid way. </a:t>
            </a:r>
            <a:r>
              <a:rPr lang="en-US" dirty="0" smtClean="0"/>
              <a:t/>
            </a:r>
            <a:br>
              <a:rPr lang="en-US" dirty="0" smtClean="0"/>
            </a:br>
            <a:r>
              <a:rPr lang="en-US" dirty="0" smtClean="0"/>
              <a:t/>
            </a:r>
            <a:br>
              <a:rPr lang="en-US" dirty="0" smtClean="0"/>
            </a:br>
            <a:endParaRPr lang="en-US" sz="22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a:t>
                      </a:r>
                      <a:r>
                        <a:rPr lang="en-US" sz="1000" b="0" i="0" u="none" strike="noStrike" baseline="0" dirty="0" smtClean="0">
                          <a:solidFill>
                            <a:srgbClr val="FF0000"/>
                          </a:solidFill>
                          <a:latin typeface="Calibri"/>
                        </a:rPr>
                        <a:t>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0" y="6096000"/>
            <a:ext cx="9144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6130" name="Object 2"/>
          <p:cNvGraphicFramePr>
            <a:graphicFrameLocks noChangeAspect="1"/>
          </p:cNvGraphicFramePr>
          <p:nvPr/>
        </p:nvGraphicFramePr>
        <p:xfrm>
          <a:off x="0" y="0"/>
          <a:ext cx="5334000" cy="6903458"/>
        </p:xfrm>
        <a:graphic>
          <a:graphicData uri="http://schemas.openxmlformats.org/presentationml/2006/ole">
            <p:oleObj spid="_x0000_s165890" name="Acrobat Document" r:id="rId3" imgW="4509360" imgH="5847120" progId="AcroExch.Document.7">
              <p:embed/>
            </p:oleObj>
          </a:graphicData>
        </a:graphic>
      </p:graphicFrame>
      <p:pic>
        <p:nvPicPr>
          <p:cNvPr id="3" name="Picture 2" descr="IMGP5485.JPG"/>
          <p:cNvPicPr>
            <a:picLocks noGrp="1" noChangeAspect="1"/>
          </p:cNvPicPr>
          <p:nvPr isPhoto="1"/>
        </p:nvPicPr>
        <p:blipFill>
          <a:blip r:embed="rId4" cstate="print">
            <a:lum/>
          </a:blip>
          <a:stretch>
            <a:fillRect/>
          </a:stretch>
        </p:blipFill>
        <p:spPr>
          <a:xfrm>
            <a:off x="5283200" y="0"/>
            <a:ext cx="3860800" cy="28956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srcRect/>
          <a:stretch>
            <a:fillRect/>
          </a:stretch>
        </p:blipFill>
        <p:spPr bwMode="auto">
          <a:xfrm>
            <a:off x="-14288" y="-80963"/>
            <a:ext cx="9172576" cy="7019926"/>
          </a:xfrm>
          <a:prstGeom prst="rect">
            <a:avLst/>
          </a:prstGeom>
          <a:noFill/>
          <a:ln w="9525">
            <a:noFill/>
            <a:miter lim="800000"/>
            <a:headEnd/>
            <a:tailEnd/>
          </a:ln>
        </p:spPr>
      </p:pic>
      <p:sp>
        <p:nvSpPr>
          <p:cNvPr id="3" name="Rectangle 2"/>
          <p:cNvSpPr/>
          <p:nvPr/>
        </p:nvSpPr>
        <p:spPr>
          <a:xfrm>
            <a:off x="1752600" y="3429000"/>
            <a:ext cx="4800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srcRect/>
          <a:stretch>
            <a:fillRect/>
          </a:stretch>
        </p:blipFill>
        <p:spPr bwMode="auto">
          <a:xfrm>
            <a:off x="-14288" y="-80963"/>
            <a:ext cx="9172576" cy="7019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Tuscarawas Sanitary Sewer Siphon</a:t>
            </a:r>
            <a:br>
              <a:rPr lang="en-US" dirty="0" smtClean="0"/>
            </a:br>
            <a:r>
              <a:rPr lang="en-US" dirty="0" smtClean="0"/>
              <a:t>Pipe #53 and 54</a:t>
            </a: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jpg"/>
          <p:cNvPicPr>
            <a:picLocks noChangeAspect="1"/>
          </p:cNvPicPr>
          <p:nvPr/>
        </p:nvPicPr>
        <p:blipFill>
          <a:blip r:embed="rId2"/>
          <a:stretch>
            <a:fillRect/>
          </a:stretch>
        </p:blipFill>
        <p:spPr>
          <a:xfrm>
            <a:off x="0" y="416633"/>
            <a:ext cx="9144000" cy="6024734"/>
          </a:xfrm>
          <a:prstGeom prst="rect">
            <a:avLst/>
          </a:prstGeom>
        </p:spPr>
      </p:pic>
      <p:cxnSp>
        <p:nvCxnSpPr>
          <p:cNvPr id="4" name="Straight Arrow Connector 3"/>
          <p:cNvCxnSpPr/>
          <p:nvPr/>
        </p:nvCxnSpPr>
        <p:spPr>
          <a:xfrm>
            <a:off x="1066800" y="685800"/>
            <a:ext cx="914400" cy="4572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28800" y="1295400"/>
            <a:ext cx="462755" cy="276999"/>
          </a:xfrm>
          <a:prstGeom prst="rect">
            <a:avLst/>
          </a:prstGeom>
          <a:solidFill>
            <a:schemeClr val="bg1"/>
          </a:solidFill>
        </p:spPr>
        <p:txBody>
          <a:bodyPr wrap="none" rtlCol="0">
            <a:spAutoFit/>
          </a:bodyPr>
          <a:lstStyle/>
          <a:p>
            <a:r>
              <a:rPr lang="en-US" sz="1200" dirty="0" smtClean="0"/>
              <a:t>inlet</a:t>
            </a:r>
            <a:endParaRPr lang="en-US" sz="1200" dirty="0"/>
          </a:p>
        </p:txBody>
      </p:sp>
      <p:cxnSp>
        <p:nvCxnSpPr>
          <p:cNvPr id="8" name="Straight Arrow Connector 7"/>
          <p:cNvCxnSpPr/>
          <p:nvPr/>
        </p:nvCxnSpPr>
        <p:spPr>
          <a:xfrm rot="5400000">
            <a:off x="5105400" y="762000"/>
            <a:ext cx="609600" cy="6096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29200" y="1524000"/>
            <a:ext cx="560538" cy="276999"/>
          </a:xfrm>
          <a:prstGeom prst="rect">
            <a:avLst/>
          </a:prstGeom>
          <a:solidFill>
            <a:schemeClr val="bg1"/>
          </a:solidFill>
        </p:spPr>
        <p:txBody>
          <a:bodyPr wrap="none" rtlCol="0">
            <a:spAutoFit/>
          </a:bodyPr>
          <a:lstStyle/>
          <a:p>
            <a:r>
              <a:rPr lang="en-US" sz="1200" dirty="0" smtClean="0"/>
              <a:t>outlet</a:t>
            </a:r>
            <a:endParaRPr lang="en-US" sz="1200" dirty="0"/>
          </a:p>
        </p:txBody>
      </p:sp>
      <p:sp>
        <p:nvSpPr>
          <p:cNvPr id="10" name="TextBox 9"/>
          <p:cNvSpPr txBox="1"/>
          <p:nvPr/>
        </p:nvSpPr>
        <p:spPr>
          <a:xfrm>
            <a:off x="2895600" y="609600"/>
            <a:ext cx="1946880" cy="369332"/>
          </a:xfrm>
          <a:prstGeom prst="rect">
            <a:avLst/>
          </a:prstGeom>
          <a:solidFill>
            <a:schemeClr val="bg1"/>
          </a:solidFill>
        </p:spPr>
        <p:txBody>
          <a:bodyPr wrap="none" rtlCol="0">
            <a:spAutoFit/>
          </a:bodyPr>
          <a:lstStyle/>
          <a:p>
            <a:r>
              <a:rPr lang="en-US" dirty="0" smtClean="0"/>
              <a:t>Tuscarawas Siphon</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dirty="0">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smtClean="0">
                          <a:solidFill>
                            <a:srgbClr val="000000"/>
                          </a:solidFill>
                          <a:latin typeface="Calibri"/>
                        </a:rPr>
                        <a:t>Sippo</a:t>
                      </a:r>
                      <a:r>
                        <a:rPr lang="en-US" sz="1000" b="0" i="0" u="none" strike="noStrike" dirty="0" smtClean="0">
                          <a:solidFill>
                            <a:srgbClr val="000000"/>
                          </a:solidFill>
                          <a:latin typeface="Calibri"/>
                        </a:rPr>
                        <a:t> 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a:t>
                      </a:r>
                      <a:r>
                        <a:rPr lang="en-US" sz="1000" b="0" i="0" u="none" strike="noStrike" baseline="0" dirty="0" smtClean="0">
                          <a:solidFill>
                            <a:srgbClr val="000000"/>
                          </a:solidFill>
                          <a:latin typeface="Calibri"/>
                        </a:rPr>
                        <a:t> </a:t>
                      </a:r>
                      <a:r>
                        <a:rPr lang="en-US" sz="1000" b="0" i="0" u="none" strike="noStrike" dirty="0" smtClean="0">
                          <a:solidFill>
                            <a:srgbClr val="000000"/>
                          </a:solidFill>
                          <a:latin typeface="Calibri"/>
                        </a:rPr>
                        <a:t>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Sanitary Siphon-Conduit-Wooster Trunk </a:t>
                      </a:r>
                      <a:r>
                        <a:rPr lang="en-US" sz="1000" b="0" i="0" u="none" strike="noStrike" dirty="0" smtClean="0">
                          <a:solidFill>
                            <a:srgbClr val="FF0000"/>
                          </a:solidFill>
                          <a:latin typeface="Calibri"/>
                        </a:rPr>
                        <a:t>(Could</a:t>
                      </a:r>
                      <a:r>
                        <a:rPr lang="en-US" sz="1000" b="0" i="0" u="none" strike="noStrike" baseline="0" dirty="0" smtClean="0">
                          <a:solidFill>
                            <a:srgbClr val="FF0000"/>
                          </a:solidFill>
                          <a:latin typeface="Calibri"/>
                        </a:rPr>
                        <a:t> not be inspected)</a:t>
                      </a:r>
                      <a:endParaRPr lang="en-US" sz="1000" b="0" i="0" u="none" strike="noStrike" dirty="0">
                        <a:solidFill>
                          <a:srgbClr val="FF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srcRect/>
          <a:stretch>
            <a:fillRect/>
          </a:stretch>
        </p:blipFill>
        <p:spPr bwMode="auto">
          <a:xfrm>
            <a:off x="-14288" y="-80963"/>
            <a:ext cx="9172576" cy="7019926"/>
          </a:xfrm>
          <a:prstGeom prst="rect">
            <a:avLst/>
          </a:prstGeom>
          <a:noFill/>
          <a:ln w="9525">
            <a:noFill/>
            <a:miter lim="800000"/>
            <a:headEnd/>
            <a:tailEnd/>
          </a:ln>
        </p:spPr>
      </p:pic>
      <p:sp>
        <p:nvSpPr>
          <p:cNvPr id="3" name="Rectangle 2"/>
          <p:cNvSpPr/>
          <p:nvPr/>
        </p:nvSpPr>
        <p:spPr>
          <a:xfrm>
            <a:off x="1752600" y="3429000"/>
            <a:ext cx="4800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Tuscarawas Sanitary Sewer Siphon</a:t>
            </a:r>
            <a:br>
              <a:rPr lang="en-US" dirty="0" smtClean="0"/>
            </a:br>
            <a:r>
              <a:rPr lang="en-US" dirty="0" smtClean="0"/>
              <a:t>Pipe #53, 8-inch VCP</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8178" name="Object 2"/>
          <p:cNvGraphicFramePr>
            <a:graphicFrameLocks noChangeAspect="1"/>
          </p:cNvGraphicFramePr>
          <p:nvPr/>
        </p:nvGraphicFramePr>
        <p:xfrm>
          <a:off x="0" y="0"/>
          <a:ext cx="5334000" cy="6903458"/>
        </p:xfrm>
        <a:graphic>
          <a:graphicData uri="http://schemas.openxmlformats.org/presentationml/2006/ole">
            <p:oleObj spid="_x0000_s166914" name="Acrobat Document" r:id="rId3" imgW="4509360" imgH="5847120" progId="AcroExch.Document.7">
              <p:embed/>
            </p:oleObj>
          </a:graphicData>
        </a:graphic>
      </p:graphicFrame>
      <p:pic>
        <p:nvPicPr>
          <p:cNvPr id="3" name="Picture 2" descr="start7.jpg"/>
          <p:cNvPicPr>
            <a:picLocks noChangeAspect="1"/>
          </p:cNvPicPr>
          <p:nvPr/>
        </p:nvPicPr>
        <p:blipFill>
          <a:blip r:embed="rId4"/>
          <a:stretch>
            <a:fillRect/>
          </a:stretch>
        </p:blipFill>
        <p:spPr>
          <a:xfrm>
            <a:off x="6095999" y="-1"/>
            <a:ext cx="3048001" cy="2286001"/>
          </a:xfrm>
          <a:prstGeom prst="rect">
            <a:avLst/>
          </a:prstGeom>
        </p:spPr>
      </p:pic>
      <p:pic>
        <p:nvPicPr>
          <p:cNvPr id="4" name="Picture 3" descr="start5.jpg"/>
          <p:cNvPicPr>
            <a:picLocks noChangeAspect="1"/>
          </p:cNvPicPr>
          <p:nvPr/>
        </p:nvPicPr>
        <p:blipFill>
          <a:blip r:embed="rId5"/>
          <a:stretch>
            <a:fillRect/>
          </a:stretch>
        </p:blipFill>
        <p:spPr>
          <a:xfrm>
            <a:off x="6096000" y="2286000"/>
            <a:ext cx="3048000" cy="2286000"/>
          </a:xfrm>
          <a:prstGeom prst="rect">
            <a:avLst/>
          </a:prstGeom>
        </p:spPr>
      </p:pic>
      <p:pic>
        <p:nvPicPr>
          <p:cNvPr id="5" name="Picture 4" descr="start6.jpg"/>
          <p:cNvPicPr>
            <a:picLocks noChangeAspect="1"/>
          </p:cNvPicPr>
          <p:nvPr/>
        </p:nvPicPr>
        <p:blipFill>
          <a:blip r:embed="rId6"/>
          <a:stretch>
            <a:fillRect/>
          </a:stretch>
        </p:blipFill>
        <p:spPr>
          <a:xfrm>
            <a:off x="6070600" y="4572000"/>
            <a:ext cx="3073400" cy="230505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Tuscarawas Sanitary Sewer Siphon</a:t>
            </a:r>
            <a:br>
              <a:rPr lang="en-US" dirty="0" smtClean="0"/>
            </a:br>
            <a:r>
              <a:rPr lang="en-US" dirty="0" smtClean="0"/>
              <a:t>Pipe #54, 10-inch VCP</a:t>
            </a: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7154" name="Object 2"/>
          <p:cNvGraphicFramePr>
            <a:graphicFrameLocks noChangeAspect="1"/>
          </p:cNvGraphicFramePr>
          <p:nvPr/>
        </p:nvGraphicFramePr>
        <p:xfrm>
          <a:off x="0" y="0"/>
          <a:ext cx="5334000" cy="6903458"/>
        </p:xfrm>
        <a:graphic>
          <a:graphicData uri="http://schemas.openxmlformats.org/presentationml/2006/ole">
            <p:oleObj spid="_x0000_s167938" name="Acrobat Document" r:id="rId3" imgW="4509360" imgH="5847120" progId="AcroExch.Document.7">
              <p:embed/>
            </p:oleObj>
          </a:graphicData>
        </a:graphic>
      </p:graphicFrame>
      <p:pic>
        <p:nvPicPr>
          <p:cNvPr id="3" name="Picture 2" descr="19ft.jpg"/>
          <p:cNvPicPr>
            <a:picLocks noChangeAspect="1"/>
          </p:cNvPicPr>
          <p:nvPr/>
        </p:nvPicPr>
        <p:blipFill>
          <a:blip r:embed="rId4"/>
          <a:stretch>
            <a:fillRect/>
          </a:stretch>
        </p:blipFill>
        <p:spPr>
          <a:xfrm>
            <a:off x="6096000" y="2285998"/>
            <a:ext cx="3048000" cy="2286001"/>
          </a:xfrm>
          <a:prstGeom prst="rect">
            <a:avLst/>
          </a:prstGeom>
        </p:spPr>
      </p:pic>
      <p:pic>
        <p:nvPicPr>
          <p:cNvPr id="4" name="Picture 3" descr="tusc8.bmp"/>
          <p:cNvPicPr>
            <a:picLocks noGrp="1" noChangeAspect="1"/>
          </p:cNvPicPr>
          <p:nvPr isPhoto="1"/>
        </p:nvPicPr>
        <p:blipFill>
          <a:blip r:embed="rId5">
            <a:lum/>
          </a:blip>
          <a:stretch>
            <a:fillRect/>
          </a:stretch>
        </p:blipFill>
        <p:spPr>
          <a:xfrm>
            <a:off x="6096000" y="4572000"/>
            <a:ext cx="3048000" cy="2286000"/>
          </a:xfrm>
          <a:prstGeom prst="rect">
            <a:avLst/>
          </a:prstGeom>
          <a:noFill/>
          <a:ln>
            <a:noFill/>
          </a:ln>
        </p:spPr>
      </p:pic>
      <p:pic>
        <p:nvPicPr>
          <p:cNvPr id="5" name="Picture 4" descr="tusc 2.bmp"/>
          <p:cNvPicPr>
            <a:picLocks noGrp="1" noChangeAspect="1"/>
          </p:cNvPicPr>
          <p:nvPr isPhoto="1"/>
        </p:nvPicPr>
        <p:blipFill>
          <a:blip r:embed="rId6">
            <a:lum/>
          </a:blip>
          <a:stretch>
            <a:fillRect/>
          </a:stretch>
        </p:blipFill>
        <p:spPr>
          <a:xfrm>
            <a:off x="6096000" y="0"/>
            <a:ext cx="3048000" cy="228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2"/>
          <a:srcRect/>
          <a:stretch>
            <a:fillRect/>
          </a:stretch>
        </p:blipFill>
        <p:spPr bwMode="auto">
          <a:xfrm>
            <a:off x="0" y="1143000"/>
            <a:ext cx="9144000" cy="3800475"/>
          </a:xfrm>
          <a:prstGeom prst="rect">
            <a:avLst/>
          </a:prstGeom>
          <a:noFill/>
          <a:ln w="9525">
            <a:noFill/>
            <a:miter lim="800000"/>
            <a:headEnd/>
            <a:tailEnd/>
          </a:ln>
        </p:spPr>
      </p:pic>
      <p:sp>
        <p:nvSpPr>
          <p:cNvPr id="10243" name="Text Box 6"/>
          <p:cNvSpPr txBox="1">
            <a:spLocks noChangeArrowheads="1"/>
          </p:cNvSpPr>
          <p:nvPr/>
        </p:nvSpPr>
        <p:spPr bwMode="auto">
          <a:xfrm>
            <a:off x="-15875" y="-36513"/>
            <a:ext cx="2066925" cy="457201"/>
          </a:xfrm>
          <a:prstGeom prst="rect">
            <a:avLst/>
          </a:prstGeom>
          <a:noFill/>
          <a:ln w="9525">
            <a:noFill/>
            <a:miter lim="800000"/>
            <a:headEnd/>
            <a:tailEnd/>
          </a:ln>
        </p:spPr>
        <p:txBody>
          <a:bodyPr wrap="none">
            <a:spAutoFit/>
          </a:bodyPr>
          <a:lstStyle/>
          <a:p>
            <a:r>
              <a:rPr lang="en-US" sz="2400"/>
              <a:t>PACP Coding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srcRect/>
          <a:stretch>
            <a:fillRect/>
          </a:stretch>
        </p:blipFill>
        <p:spPr bwMode="auto">
          <a:xfrm>
            <a:off x="0" y="1371600"/>
            <a:ext cx="9144000" cy="5202238"/>
          </a:xfrm>
          <a:prstGeom prst="rect">
            <a:avLst/>
          </a:prstGeom>
          <a:noFill/>
          <a:ln w="9525">
            <a:noFill/>
            <a:miter lim="800000"/>
            <a:headEnd/>
            <a:tailEnd/>
          </a:ln>
        </p:spPr>
      </p:pic>
      <p:sp>
        <p:nvSpPr>
          <p:cNvPr id="11267" name="Text Box 5"/>
          <p:cNvSpPr txBox="1">
            <a:spLocks noChangeArrowheads="1"/>
          </p:cNvSpPr>
          <p:nvPr/>
        </p:nvSpPr>
        <p:spPr bwMode="auto">
          <a:xfrm>
            <a:off x="-15875" y="-36513"/>
            <a:ext cx="2066925" cy="457201"/>
          </a:xfrm>
          <a:prstGeom prst="rect">
            <a:avLst/>
          </a:prstGeom>
          <a:noFill/>
          <a:ln w="9525">
            <a:noFill/>
            <a:miter lim="800000"/>
            <a:headEnd/>
            <a:tailEnd/>
          </a:ln>
        </p:spPr>
        <p:txBody>
          <a:bodyPr wrap="none">
            <a:spAutoFit/>
          </a:bodyPr>
          <a:lstStyle/>
          <a:p>
            <a:r>
              <a:rPr lang="en-US" sz="2400"/>
              <a:t>PACP Coding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2743200"/>
            <a:ext cx="7772400" cy="1470025"/>
          </a:xfrm>
        </p:spPr>
        <p:txBody>
          <a:bodyPr/>
          <a:lstStyle/>
          <a:p>
            <a:r>
              <a:rPr lang="en-US" smtClean="0"/>
              <a:t>Pipe Inspection </a:t>
            </a:r>
            <a:br>
              <a:rPr lang="en-US" smtClean="0"/>
            </a:br>
            <a:r>
              <a:rPr lang="en-US" smtClean="0"/>
              <a:t>Summary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1"/>
          <a:ext cx="9143999" cy="6934672"/>
        </p:xfrm>
        <a:graphic>
          <a:graphicData uri="http://schemas.openxmlformats.org/drawingml/2006/table">
            <a:tbl>
              <a:tblPr/>
              <a:tblGrid>
                <a:gridCol w="457200"/>
                <a:gridCol w="533400"/>
                <a:gridCol w="609600"/>
                <a:gridCol w="171737"/>
                <a:gridCol w="514063"/>
                <a:gridCol w="176692"/>
                <a:gridCol w="1423508"/>
                <a:gridCol w="370455"/>
                <a:gridCol w="162945"/>
                <a:gridCol w="333598"/>
                <a:gridCol w="199802"/>
                <a:gridCol w="296741"/>
                <a:gridCol w="1760659"/>
                <a:gridCol w="169451"/>
                <a:gridCol w="1964148"/>
              </a:tblGrid>
              <a:tr h="201653">
                <a:tc gridSpan="4">
                  <a:txBody>
                    <a:bodyPr/>
                    <a:lstStyle/>
                    <a:p>
                      <a:pPr algn="l" fontAlgn="b"/>
                      <a:r>
                        <a:rPr lang="en-US" sz="900" b="0" i="0" u="none" strike="noStrike" dirty="0">
                          <a:solidFill>
                            <a:srgbClr val="000000"/>
                          </a:solidFill>
                          <a:latin typeface="Calibri"/>
                        </a:rPr>
                        <a:t>Pipes Inspected, Massillon Levee</a:t>
                      </a:r>
                    </a:p>
                  </a:txBody>
                  <a:tcPr marL="4007" marR="4007" marT="400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c hMerge="1">
                  <a:txBody>
                    <a:bodyPr/>
                    <a:lstStyle/>
                    <a:p>
                      <a:endParaRPr lang="en-US"/>
                    </a:p>
                  </a:txBody>
                  <a:tcPr/>
                </a:tc>
                <a:tc gridSpan="2">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c hMerge="1">
                  <a:txBody>
                    <a:bodyPr/>
                    <a:lstStyle/>
                    <a:p>
                      <a:endParaRPr lang="en-US"/>
                    </a:p>
                  </a:txBody>
                  <a:tcPr/>
                </a:tc>
                <a:tc gridSpan="2">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c hMerge="1">
                  <a:txBody>
                    <a:bodyPr/>
                    <a:lstStyle/>
                    <a:p>
                      <a:endParaRPr lang="en-US"/>
                    </a:p>
                  </a:txBody>
                  <a:tcPr/>
                </a:tc>
                <a:tc gridSpan="2">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c hMerge="1">
                  <a:txBody>
                    <a:bodyPr/>
                    <a:lstStyle/>
                    <a:p>
                      <a:endParaRPr lang="en-US"/>
                    </a:p>
                  </a:txBody>
                  <a:tcPr/>
                </a:tc>
                <a:tc gridSpan="2">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c hMerge="1">
                  <a:txBody>
                    <a:bodyPr/>
                    <a:lstStyle/>
                    <a:p>
                      <a:endParaRPr lang="en-US"/>
                    </a:p>
                  </a:txBody>
                  <a:tcPr/>
                </a:tc>
                <a:tc>
                  <a:txBody>
                    <a:bodyPr/>
                    <a:lstStyle/>
                    <a:p>
                      <a:pPr algn="l" fontAlgn="b"/>
                      <a:endParaRPr lang="en-US" sz="900" b="0" i="0" u="none" strike="noStrike">
                        <a:solidFill>
                          <a:srgbClr val="000000"/>
                        </a:solidFill>
                        <a:latin typeface="Calibri"/>
                      </a:endParaRPr>
                    </a:p>
                  </a:txBody>
                  <a:tcPr marL="4007" marR="4007" marT="4007" marB="0" anchor="b">
                    <a:lnL>
                      <a:noFill/>
                    </a:lnL>
                    <a:lnR>
                      <a:noFill/>
                    </a:lnR>
                    <a:lnT>
                      <a:noFill/>
                    </a:lnT>
                    <a:lnB>
                      <a:noFill/>
                    </a:lnB>
                  </a:tcPr>
                </a:tc>
              </a:tr>
              <a:tr h="201653">
                <a:tc gridSpan="15">
                  <a:txBody>
                    <a:bodyPr/>
                    <a:lstStyle/>
                    <a:p>
                      <a:pPr algn="l" fontAlgn="b"/>
                      <a:r>
                        <a:rPr lang="en-US" sz="900" b="0" i="0" u="none" strike="noStrike">
                          <a:solidFill>
                            <a:srgbClr val="000000"/>
                          </a:solidFill>
                          <a:latin typeface="Calibri"/>
                        </a:rPr>
                        <a:t> </a:t>
                      </a:r>
                    </a:p>
                  </a:txBody>
                  <a:tcPr marL="4007" marR="4007" marT="40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1653">
                <a:tc>
                  <a:txBody>
                    <a:bodyPr/>
                    <a:lstStyle/>
                    <a:p>
                      <a:pPr algn="l" fontAlgn="b"/>
                      <a:r>
                        <a:rPr lang="en-US" sz="900" b="0" i="0" u="none" strike="noStrike" dirty="0">
                          <a:solidFill>
                            <a:srgbClr val="000000"/>
                          </a:solidFill>
                          <a:latin typeface="Calibri"/>
                        </a:rPr>
                        <a:t>Pipes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latin typeface="Calibri"/>
                        </a:rPr>
                        <a:t>Size (Inches)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latin typeface="Calibri"/>
                        </a:rPr>
                        <a:t>Material</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Length (Feet)</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Location</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Corp Rating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PACP Rating</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Summary</a:t>
                      </a:r>
                    </a:p>
                  </a:txBody>
                  <a:tcPr marL="4007" marR="4007" marT="400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dirty="0">
                          <a:solidFill>
                            <a:srgbClr val="000000"/>
                          </a:solidFill>
                          <a:latin typeface="Calibri"/>
                        </a:rPr>
                        <a:t>Discussion/</a:t>
                      </a:r>
                      <a:r>
                        <a:rPr lang="en-US" sz="900" b="0" i="0" u="none" strike="noStrike" dirty="0" err="1">
                          <a:solidFill>
                            <a:srgbClr val="000000"/>
                          </a:solidFill>
                          <a:latin typeface="Calibri"/>
                        </a:rPr>
                        <a:t>Recommedations</a:t>
                      </a:r>
                      <a:endParaRPr lang="en-US" sz="900" b="0" i="0" u="none" strike="noStrike" dirty="0">
                        <a:solidFill>
                          <a:srgbClr val="000000"/>
                        </a:solidFill>
                        <a:latin typeface="Calibri"/>
                      </a:endParaRPr>
                    </a:p>
                  </a:txBody>
                  <a:tcPr marL="4007" marR="4007" marT="40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7810">
                <a:tc>
                  <a:txBody>
                    <a:bodyPr/>
                    <a:lstStyle/>
                    <a:p>
                      <a:pPr algn="l" fontAlgn="t"/>
                      <a:r>
                        <a:rPr lang="en-US" sz="900" b="0" i="0" u="none" strike="noStrike">
                          <a:solidFill>
                            <a:srgbClr val="000000"/>
                          </a:solidFill>
                          <a:latin typeface="Calibri"/>
                        </a:rPr>
                        <a:t>23</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18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103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West of RR with Flap Gate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Outlet manhole severely deteriorated, partially collapsed during testing, significant amount of root intrusion, several joints offset throughout the structure.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dirty="0">
                          <a:solidFill>
                            <a:srgbClr val="000000"/>
                          </a:solidFill>
                          <a:latin typeface="Calibri"/>
                        </a:rPr>
                        <a:t>Manhole severely deteriorated and needs to be replaced. Roots need to be removed and pipe needs to be sealed/grouted or lined.</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4896">
                <a:tc>
                  <a:txBody>
                    <a:bodyPr/>
                    <a:lstStyle/>
                    <a:p>
                      <a:pPr algn="l" fontAlgn="t"/>
                      <a:r>
                        <a:rPr lang="en-US" sz="900" b="0" i="0" u="none" strike="noStrike">
                          <a:solidFill>
                            <a:srgbClr val="FF0000"/>
                          </a:solidFill>
                          <a:latin typeface="Calibri"/>
                        </a:rPr>
                        <a:t>24</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FF0000"/>
                          </a:solidFill>
                          <a:latin typeface="Calibri"/>
                        </a:rPr>
                        <a:t>12</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FF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FF0000"/>
                          </a:solidFill>
                          <a:latin typeface="Calibri"/>
                        </a:rPr>
                        <a:t>175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FF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FF0000"/>
                          </a:solidFill>
                          <a:latin typeface="Calibri"/>
                        </a:rPr>
                        <a:t>Could not locate/unknown/does not exist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FF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2647">
                <a:tc>
                  <a:txBody>
                    <a:bodyPr/>
                    <a:lstStyle/>
                    <a:p>
                      <a:pPr algn="l" fontAlgn="t"/>
                      <a:r>
                        <a:rPr lang="en-US" sz="900" b="0" i="0" u="none" strike="noStrike">
                          <a:solidFill>
                            <a:srgbClr val="000000"/>
                          </a:solidFill>
                          <a:latin typeface="Calibri"/>
                        </a:rPr>
                        <a:t>25</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42</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95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dirty="0">
                          <a:solidFill>
                            <a:srgbClr val="000000"/>
                          </a:solidFill>
                          <a:latin typeface="Calibri"/>
                        </a:rPr>
                        <a:t>Culvert through West Bank Levee opposite of </a:t>
                      </a:r>
                      <a:r>
                        <a:rPr lang="en-US" sz="900" b="0" i="0" u="none" strike="noStrike" dirty="0" err="1">
                          <a:solidFill>
                            <a:srgbClr val="000000"/>
                          </a:solidFill>
                          <a:latin typeface="Calibri"/>
                        </a:rPr>
                        <a:t>Croose</a:t>
                      </a:r>
                      <a:r>
                        <a:rPr lang="en-US" sz="900" b="0" i="0" u="none" strike="noStrike" dirty="0">
                          <a:solidFill>
                            <a:srgbClr val="000000"/>
                          </a:solidFill>
                          <a:latin typeface="Calibri"/>
                        </a:rPr>
                        <a:t> </a:t>
                      </a:r>
                      <a:r>
                        <a:rPr lang="en-US" sz="900" b="0" i="0" u="none" strike="noStrike" dirty="0" smtClean="0">
                          <a:solidFill>
                            <a:srgbClr val="000000"/>
                          </a:solidFill>
                          <a:latin typeface="Calibri"/>
                        </a:rPr>
                        <a:t>Avenue, 1000 ft upstream</a:t>
                      </a:r>
                      <a:r>
                        <a:rPr lang="en-US" sz="900" b="0" i="0" u="none" strike="noStrike" baseline="0" dirty="0" smtClean="0">
                          <a:solidFill>
                            <a:srgbClr val="000000"/>
                          </a:solidFill>
                          <a:latin typeface="Calibri"/>
                        </a:rPr>
                        <a:t> of Cherry Rd.</a:t>
                      </a:r>
                      <a:endParaRPr lang="en-US" sz="9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en-US" sz="900" b="0" i="0" u="none" strike="noStrike">
                          <a:solidFill>
                            <a:srgbClr val="000000"/>
                          </a:solidFill>
                          <a:latin typeface="Calibri"/>
                        </a:rPr>
                        <a:t>Inlet was completely buried and plugged. Significant joint leakage was occurring at the third joint from the inlet. Water continued to discharge from the joint for several weeks after cleaning.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Consideration should be given to adding a box and drop grate near at the inlet, or grated inlet. Joint should be sealed. Water source infiltrating into the structure should be located.</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7810">
                <a:tc>
                  <a:txBody>
                    <a:bodyPr/>
                    <a:lstStyle/>
                    <a:p>
                      <a:pPr algn="l" fontAlgn="t"/>
                      <a:r>
                        <a:rPr lang="en-US" sz="900" b="0" i="0" u="none" strike="noStrike">
                          <a:solidFill>
                            <a:srgbClr val="000000"/>
                          </a:solidFill>
                          <a:latin typeface="Calibri"/>
                        </a:rPr>
                        <a:t>26</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66</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93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dirty="0">
                          <a:solidFill>
                            <a:srgbClr val="000000"/>
                          </a:solidFill>
                          <a:latin typeface="Calibri"/>
                        </a:rPr>
                        <a:t>Culvert through East Bank Levee near control weir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Several joints offset throughout the structure, several joints broken, moisture present at several joints, pipe possibly starting show distress from water moving outside the structure.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Pipe joint should be sealed, damaged joint should be repaired. Structure may need to be lined.</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3234">
                <a:tc>
                  <a:txBody>
                    <a:bodyPr/>
                    <a:lstStyle/>
                    <a:p>
                      <a:pPr algn="l" fontAlgn="t"/>
                      <a:r>
                        <a:rPr lang="en-US" sz="900" b="0" i="0" u="none" strike="noStrike">
                          <a:solidFill>
                            <a:srgbClr val="000000"/>
                          </a:solidFill>
                          <a:latin typeface="Calibri"/>
                        </a:rPr>
                        <a:t>27</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42</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DIP to 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360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At inlet to siphon control weir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DIP moderately corroded, several stained and leaking joints in RCP pipe. Heavy flow from joint at 173 feet. Radial and diagonal cracking noted in several areas along upstream side of the structure.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Manual entry was limited due to low oxygen levels in the pipe at the time of the inspection, unsure on voids at joints, Inlet grate severely corroded, no coating on the DIP, several stained in RCP. Inlet grate should be repaired, DIP should be recoated, and the joints in the RCP should be patched and sealed. Soundings should be conducted in areas of high infiltration.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872">
                <a:tc>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t"/>
                      <a:endParaRPr lang="en-US" sz="900" b="0" i="0" u="none" strike="noStrike">
                        <a:solidFill>
                          <a:srgbClr val="C0C0C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t"/>
                      <a:endParaRPr lang="en-US" sz="900" b="0" i="0" u="none" strike="noStrike">
                        <a:solidFill>
                          <a:srgbClr val="C0C0C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t"/>
                      <a:endParaRPr lang="en-US" sz="900" b="0" i="0" u="none" strike="noStrike">
                        <a:solidFill>
                          <a:srgbClr val="C0C0C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t"/>
                      <a:endParaRPr lang="en-US" sz="900" b="0" i="0" u="none" strike="noStrike">
                        <a:solidFill>
                          <a:srgbClr val="C0C0C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t"/>
                      <a:r>
                        <a:rPr lang="en-US" sz="900" b="0" i="0" u="none" strike="noStrike">
                          <a:solidFill>
                            <a:srgbClr val="C0C0C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t"/>
                      <a:endParaRPr lang="en-US" sz="900" b="0" i="0" u="none" strike="noStrike">
                        <a:solidFill>
                          <a:srgbClr val="C0C0C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gridSpan="2">
                  <a:txBody>
                    <a:bodyPr/>
                    <a:lstStyle/>
                    <a:p>
                      <a:pPr algn="l" fontAlgn="b"/>
                      <a:r>
                        <a:rPr lang="en-US" sz="9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pPr algn="l" fontAlgn="b"/>
                      <a:endParaRPr lang="en-US" sz="900" b="0" i="0" u="none" strike="noStrike">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422515">
                <a:tc>
                  <a:txBody>
                    <a:bodyPr/>
                    <a:lstStyle/>
                    <a:p>
                      <a:pPr algn="l" fontAlgn="t"/>
                      <a:r>
                        <a:rPr lang="en-US" sz="900" b="0" i="0" u="none" strike="noStrike">
                          <a:solidFill>
                            <a:srgbClr val="000000"/>
                          </a:solidFill>
                          <a:latin typeface="Calibri"/>
                        </a:rPr>
                        <a:t>28</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48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97</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James Avenue Pump Station Gravity Outlet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Sagging visible from inlet to gatewell, joint more open on bottom, several joint weeping water.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Pipe joints should be sealed.</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7679">
                <a:tc>
                  <a:txBody>
                    <a:bodyPr/>
                    <a:lstStyle/>
                    <a:p>
                      <a:pPr algn="l" fontAlgn="t"/>
                      <a:r>
                        <a:rPr lang="en-US" sz="900" b="0" i="0" u="none" strike="noStrike">
                          <a:solidFill>
                            <a:srgbClr val="000000"/>
                          </a:solidFill>
                          <a:latin typeface="Calibri"/>
                        </a:rPr>
                        <a:t>29</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100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Discharge from James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2">
                  <a:txBody>
                    <a:bodyPr/>
                    <a:lstStyle/>
                    <a:p>
                      <a:pPr algn="l" fontAlgn="t"/>
                      <a:r>
                        <a:rPr lang="en-US" sz="900" b="0" i="0" u="none" strike="noStrike">
                          <a:solidFill>
                            <a:srgbClr val="000000"/>
                          </a:solidFill>
                          <a:latin typeface="Calibri"/>
                        </a:rPr>
                        <a:t>All three pipes have moderate to severe corrosion at the joints. Missing protective coating was missing not only at the joints but in flat areas and sharp bends. It appears that point repairs of the protective coating have been made in sections.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2">
                  <a:txBody>
                    <a:bodyPr/>
                    <a:lstStyle/>
                    <a:p>
                      <a:pPr algn="l" fontAlgn="t"/>
                      <a:r>
                        <a:rPr lang="en-US" sz="900" b="0" i="0" u="none" strike="noStrike" dirty="0">
                          <a:solidFill>
                            <a:srgbClr val="000000"/>
                          </a:solidFill>
                          <a:latin typeface="Calibri"/>
                        </a:rPr>
                        <a:t>Recommend air pressure testing to verify the integrity of the joints, areas of missing protective coating should be repaired prior to additional degradation.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pPr algn="l" fontAlgn="t"/>
                      <a:endParaRPr lang="en-US" sz="9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4896">
                <a:tc>
                  <a:txBody>
                    <a:bodyPr/>
                    <a:lstStyle/>
                    <a:p>
                      <a:pPr algn="l" fontAlgn="t"/>
                      <a:r>
                        <a:rPr lang="en-US" sz="900" b="0" i="0" u="none" strike="noStrike">
                          <a:solidFill>
                            <a:srgbClr val="000000"/>
                          </a:solidFill>
                          <a:latin typeface="Calibri"/>
                        </a:rPr>
                        <a:t>30</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100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Discharge from James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442680">
                <a:tc>
                  <a:txBody>
                    <a:bodyPr/>
                    <a:lstStyle/>
                    <a:p>
                      <a:pPr algn="l" fontAlgn="t"/>
                      <a:r>
                        <a:rPr lang="en-US" sz="900" b="0" i="0" u="none" strike="noStrike">
                          <a:solidFill>
                            <a:srgbClr val="000000"/>
                          </a:solidFill>
                          <a:latin typeface="Calibri"/>
                        </a:rPr>
                        <a:t>31</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100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Discharge from James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dirty="0">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en-US" sz="9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533400"/>
          <a:ext cx="9144001" cy="6002195"/>
        </p:xfrm>
        <a:graphic>
          <a:graphicData uri="http://schemas.openxmlformats.org/drawingml/2006/table">
            <a:tbl>
              <a:tblPr/>
              <a:tblGrid>
                <a:gridCol w="568621"/>
                <a:gridCol w="512561"/>
                <a:gridCol w="671418"/>
                <a:gridCol w="710092"/>
                <a:gridCol w="1793962"/>
                <a:gridCol w="496544"/>
                <a:gridCol w="496544"/>
                <a:gridCol w="1930111"/>
                <a:gridCol w="1964148"/>
              </a:tblGrid>
              <a:tr h="259438">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dirty="0">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500" b="0" i="0" u="none" strike="noStrike" dirty="0">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500" b="0" i="0" u="none" strike="noStrike" dirty="0">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59438">
                <a:tc>
                  <a:txBody>
                    <a:bodyPr/>
                    <a:lstStyle/>
                    <a:p>
                      <a:pPr algn="l" fontAlgn="b"/>
                      <a:r>
                        <a:rPr lang="en-US" sz="900" b="0" i="0" u="none" strike="noStrike" dirty="0">
                          <a:solidFill>
                            <a:srgbClr val="000000"/>
                          </a:solidFill>
                          <a:latin typeface="Calibri"/>
                        </a:rPr>
                        <a:t>Pipes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a:solidFill>
                            <a:srgbClr val="000000"/>
                          </a:solidFill>
                          <a:latin typeface="Calibri"/>
                        </a:rPr>
                        <a:t>Size (Inches)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a:solidFill>
                            <a:srgbClr val="000000"/>
                          </a:solidFill>
                          <a:latin typeface="Calibri"/>
                        </a:rPr>
                        <a:t>Material</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a:solidFill>
                            <a:srgbClr val="000000"/>
                          </a:solidFill>
                          <a:latin typeface="Calibri"/>
                        </a:rPr>
                        <a:t>Length (Feet)</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900" b="0" i="0" u="none" strike="noStrike" dirty="0" smtClean="0">
                          <a:solidFill>
                            <a:srgbClr val="000000"/>
                          </a:solidFill>
                          <a:latin typeface="Calibri"/>
                        </a:rPr>
                        <a:t>Location</a:t>
                      </a:r>
                      <a:endParaRPr lang="en-US" sz="9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latin typeface="+mn-lt"/>
                        </a:rPr>
                        <a:t>Corp Rating </a:t>
                      </a:r>
                    </a:p>
                    <a:p>
                      <a:pPr algn="l" fontAlgn="b"/>
                      <a:endParaRPr lang="en-US" sz="9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latin typeface="+mn-lt"/>
                        </a:rPr>
                        <a:t>PACP Rating</a:t>
                      </a:r>
                    </a:p>
                    <a:p>
                      <a:pPr algn="l" fontAlgn="b"/>
                      <a:endParaRPr lang="en-US" sz="9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latin typeface="+mn-lt"/>
                        </a:rPr>
                        <a:t>Summary</a:t>
                      </a:r>
                    </a:p>
                    <a:p>
                      <a:pPr algn="l" fontAlgn="b"/>
                      <a:endParaRPr lang="en-US" sz="5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latin typeface="+mn-lt"/>
                        </a:rPr>
                        <a:t>Discussion/</a:t>
                      </a:r>
                      <a:r>
                        <a:rPr lang="en-US" sz="800" b="0" i="0" u="none" strike="noStrike" dirty="0" err="1" smtClean="0">
                          <a:solidFill>
                            <a:srgbClr val="000000"/>
                          </a:solidFill>
                          <a:latin typeface="+mn-lt"/>
                        </a:rPr>
                        <a:t>Recommedations</a:t>
                      </a:r>
                      <a:endParaRPr lang="en-US" sz="800" b="0" i="0" u="none" strike="noStrike" dirty="0" smtClean="0">
                        <a:solidFill>
                          <a:srgbClr val="000000"/>
                        </a:solidFill>
                        <a:latin typeface="+mn-lt"/>
                      </a:endParaRPr>
                    </a:p>
                    <a:p>
                      <a:pPr algn="l" fontAlgn="b"/>
                      <a:endParaRPr lang="en-US" sz="500" b="0" i="0" u="none" strike="noStrike" dirty="0">
                        <a:solidFill>
                          <a:srgbClr val="000000"/>
                        </a:solidFill>
                        <a:latin typeface="Calibri"/>
                      </a:endParaRP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768708">
                <a:tc>
                  <a:txBody>
                    <a:bodyPr/>
                    <a:lstStyle/>
                    <a:p>
                      <a:pPr algn="l" fontAlgn="t"/>
                      <a:r>
                        <a:rPr lang="en-US" sz="1000" b="0" i="0" u="none" strike="noStrike">
                          <a:solidFill>
                            <a:srgbClr val="000000"/>
                          </a:solidFill>
                          <a:latin typeface="Calibri"/>
                        </a:rPr>
                        <a:t>32</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Federal Avenue Pump Station Outlet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3 to 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0-42 feet CMP, CMP bituminous coating missing in haunches, moderate corrosion, RCP 42 to </a:t>
                      </a:r>
                      <a:r>
                        <a:rPr lang="en-US" sz="1000" b="0" i="0" u="none" strike="noStrike" dirty="0" err="1">
                          <a:solidFill>
                            <a:srgbClr val="000000"/>
                          </a:solidFill>
                          <a:latin typeface="Calibri"/>
                        </a:rPr>
                        <a:t>gatewell</a:t>
                      </a:r>
                      <a:r>
                        <a:rPr lang="en-US" sz="1000" b="0" i="0" u="none" strike="noStrike" dirty="0">
                          <a:solidFill>
                            <a:srgbClr val="000000"/>
                          </a:solidFill>
                          <a:latin typeface="Calibri"/>
                        </a:rPr>
                        <a:t> appears to be in good condition, moisture present at some of the joints.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en-US" sz="1000" b="0" i="0" u="none" strike="noStrike" dirty="0">
                          <a:solidFill>
                            <a:srgbClr val="000000"/>
                          </a:solidFill>
                          <a:latin typeface="Calibri"/>
                        </a:rPr>
                        <a:t>The CMP is starting to show signs of moderate to significant corrosion in areas, most of the paved invert is missing.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40522">
                <a:tc>
                  <a:txBody>
                    <a:bodyPr/>
                    <a:lstStyle/>
                    <a:p>
                      <a:pPr algn="l" fontAlgn="t"/>
                      <a:r>
                        <a:rPr lang="en-US" sz="1000" b="0" i="0" u="none" strike="noStrike">
                          <a:solidFill>
                            <a:srgbClr val="000000"/>
                          </a:solidFill>
                          <a:latin typeface="Calibri"/>
                        </a:rPr>
                        <a:t>33</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 to 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0-42 feet CMP, CMP bituminous coating missing in haunches, moderate corrosion, RCP 42 to gatewell appears to be in good condition, moisture present at some of the joints.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317091">
                <a:tc>
                  <a:txBody>
                    <a:bodyPr/>
                    <a:lstStyle/>
                    <a:p>
                      <a:pPr algn="l" fontAlgn="t"/>
                      <a:r>
                        <a:rPr lang="en-US" sz="1000" b="0" i="0" u="none" strike="noStrike">
                          <a:solidFill>
                            <a:srgbClr val="000000"/>
                          </a:solidFill>
                          <a:latin typeface="Calibri"/>
                        </a:rPr>
                        <a:t>34</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1000" b="0" i="0" u="none" strike="noStrike">
                          <a:solidFill>
                            <a:srgbClr val="000000"/>
                          </a:solidFill>
                          <a:latin typeface="Calibri"/>
                        </a:rPr>
                        <a:t>All three pipes have moderate to severe corrosion at the joints, missing protective coating also noted in flat areas and bends. It appears in some sections point repairs have been made on the protective coating.</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1000" b="0" i="0" u="none" strike="noStrike">
                          <a:solidFill>
                            <a:srgbClr val="000000"/>
                          </a:solidFill>
                          <a:latin typeface="Calibri"/>
                        </a:rPr>
                        <a:t>Recommend air pressure testing to verify the integrity of the joints, areas of missing protective coating should be repaired prior to additional degradation.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5527">
                <a:tc>
                  <a:txBody>
                    <a:bodyPr/>
                    <a:lstStyle/>
                    <a:p>
                      <a:pPr algn="l" fontAlgn="t"/>
                      <a:r>
                        <a:rPr lang="en-US" sz="1000" b="0" i="0" u="none" strike="noStrike">
                          <a:solidFill>
                            <a:srgbClr val="000000"/>
                          </a:solidFill>
                          <a:latin typeface="Calibri"/>
                        </a:rPr>
                        <a:t>35</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442008">
                <a:tc>
                  <a:txBody>
                    <a:bodyPr/>
                    <a:lstStyle/>
                    <a:p>
                      <a:pPr algn="l" fontAlgn="t"/>
                      <a:r>
                        <a:rPr lang="en-US" sz="1000" b="0" i="0" u="none" strike="noStrike">
                          <a:solidFill>
                            <a:srgbClr val="000000"/>
                          </a:solidFill>
                          <a:latin typeface="Calibri"/>
                        </a:rPr>
                        <a:t>36</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92337">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923250">
                <a:tc>
                  <a:txBody>
                    <a:bodyPr/>
                    <a:lstStyle/>
                    <a:p>
                      <a:pPr algn="l" fontAlgn="t"/>
                      <a:r>
                        <a:rPr lang="en-US" sz="1000" b="0" i="0" u="none" strike="noStrike">
                          <a:solidFill>
                            <a:srgbClr val="000000"/>
                          </a:solidFill>
                          <a:latin typeface="Calibri"/>
                        </a:rPr>
                        <a:t>37</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 to 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Most of the joints appear to have some weeping and/or signs of staining at the joints. Invert is rough in areas indicating moderate scouring. Rebar exposed and some spalling noticed in areas.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Recommend that the joints be repaired and sealed.</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6308">
                <a:tc>
                  <a:txBody>
                    <a:bodyPr/>
                    <a:lstStyle/>
                    <a:p>
                      <a:pPr algn="l" fontAlgn="t"/>
                      <a:r>
                        <a:rPr lang="en-US" sz="1000" b="0" i="0" u="none" strike="noStrike">
                          <a:solidFill>
                            <a:srgbClr val="000000"/>
                          </a:solidFill>
                          <a:latin typeface="Calibri"/>
                        </a:rPr>
                        <a:t>38</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 Creek </a:t>
                      </a:r>
                      <a:r>
                        <a:rPr lang="en-US" sz="1000" b="0" i="0" u="none" strike="noStrike" dirty="0">
                          <a:solidFill>
                            <a:srgbClr val="000000"/>
                          </a:solidFill>
                          <a:latin typeface="Calibri"/>
                        </a:rPr>
                        <a:t>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1000" b="0" i="0" u="none" strike="noStrike">
                          <a:solidFill>
                            <a:srgbClr val="000000"/>
                          </a:solidFill>
                          <a:latin typeface="Calibri"/>
                        </a:rPr>
                        <a:t>All three pipes have moderate to severe corrosion at the joints, missing protective coating also noted in the inverts and haunches of the pipes. Pipe #39 has a severe offset joint with potential leakage.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1000" b="0" i="0" u="none" strike="noStrike" dirty="0">
                          <a:solidFill>
                            <a:srgbClr val="000000"/>
                          </a:solidFill>
                          <a:latin typeface="Calibri"/>
                        </a:rPr>
                        <a:t>Recommend air pressure testing to verify the integrity of the joints, areas of missing protective coating should be repaired prior to additional degradation.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482">
                <a:tc>
                  <a:txBody>
                    <a:bodyPr/>
                    <a:lstStyle/>
                    <a:p>
                      <a:pPr algn="l" fontAlgn="t"/>
                      <a:r>
                        <a:rPr lang="en-US" sz="1000" b="0" i="0" u="none" strike="noStrike">
                          <a:solidFill>
                            <a:srgbClr val="000000"/>
                          </a:solidFill>
                          <a:latin typeface="Calibri"/>
                        </a:rPr>
                        <a:t>39</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422791">
                <a:tc>
                  <a:txBody>
                    <a:bodyPr/>
                    <a:lstStyle/>
                    <a:p>
                      <a:pPr algn="l" fontAlgn="t"/>
                      <a:r>
                        <a:rPr lang="en-US" sz="1000" b="0" i="0" u="none" strike="noStrike">
                          <a:solidFill>
                            <a:srgbClr val="000000"/>
                          </a:solidFill>
                          <a:latin typeface="Calibri"/>
                        </a:rPr>
                        <a:t>40</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92337">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500" b="0" i="0" u="none" strike="noStrike">
                          <a:solidFill>
                            <a:srgbClr val="000000"/>
                          </a:solidFill>
                          <a:latin typeface="Calibri"/>
                        </a:rPr>
                        <a:t> </a:t>
                      </a:r>
                    </a:p>
                  </a:txBody>
                  <a:tcPr marL="4007" marR="4007" marT="40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500" b="0" i="0" u="none" strike="noStrike">
                          <a:solidFill>
                            <a:srgbClr val="000000"/>
                          </a:solidFill>
                          <a:latin typeface="Calibri"/>
                        </a:rPr>
                        <a:t> </a:t>
                      </a:r>
                    </a:p>
                  </a:txBody>
                  <a:tcPr marL="4007" marR="4007" marT="400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500" b="0" i="0" u="none" strike="noStrike" dirty="0">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
          <a:ext cx="9143999" cy="6864438"/>
        </p:xfrm>
        <a:graphic>
          <a:graphicData uri="http://schemas.openxmlformats.org/drawingml/2006/table">
            <a:tbl>
              <a:tblPr/>
              <a:tblGrid>
                <a:gridCol w="568621"/>
                <a:gridCol w="512561"/>
                <a:gridCol w="690755"/>
                <a:gridCol w="690755"/>
                <a:gridCol w="1793963"/>
                <a:gridCol w="496543"/>
                <a:gridCol w="496543"/>
                <a:gridCol w="1930110"/>
                <a:gridCol w="1964148"/>
              </a:tblGrid>
              <a:tr h="306400">
                <a:tc>
                  <a:txBody>
                    <a:bodyPr/>
                    <a:lstStyle/>
                    <a:p>
                      <a:pPr algn="l" fontAlgn="b"/>
                      <a:r>
                        <a:rPr lang="en-US" sz="800" b="0" i="0" u="none" strike="noStrike" dirty="0">
                          <a:solidFill>
                            <a:srgbClr val="000000"/>
                          </a:solidFill>
                          <a:latin typeface="Calibri"/>
                        </a:rPr>
                        <a:t>Pipes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Size (Inches)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Material</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Length (Feet)</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Location</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Corp Rating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PACP Rating</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Summary</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latin typeface="Calibri"/>
                        </a:rPr>
                        <a:t>Discussion/Recommedations</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389">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564053">
                <a:tc>
                  <a:txBody>
                    <a:bodyPr/>
                    <a:lstStyle/>
                    <a:p>
                      <a:pPr algn="l" fontAlgn="t"/>
                      <a:r>
                        <a:rPr lang="en-US" sz="800" b="0" i="0" u="none" strike="noStrike">
                          <a:solidFill>
                            <a:srgbClr val="000000"/>
                          </a:solidFill>
                          <a:latin typeface="Calibri"/>
                        </a:rPr>
                        <a:t>41</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6'X6'</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smtClean="0">
                          <a:solidFill>
                            <a:srgbClr val="000000"/>
                          </a:solidFill>
                          <a:latin typeface="Calibri"/>
                        </a:rPr>
                        <a:t>RCB</a:t>
                      </a:r>
                      <a:endParaRPr lang="en-US" sz="8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87</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Gravity Arch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 to 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Offset joint in crown of box at 23 ft, spalling in crown near gatewell, last section of pipe at (80 ft) outlet is offset and leaking, signs of potential soil movement.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All joints should be cleaned, resealed, and repaired if need. Offset joints should be evaluated for potential voids and pressure grouted if necessary.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9091">
                <a:tc>
                  <a:txBody>
                    <a:bodyPr/>
                    <a:lstStyle/>
                    <a:p>
                      <a:pPr algn="l" fontAlgn="t"/>
                      <a:r>
                        <a:rPr lang="en-US" sz="800" b="0" i="0" u="none" strike="noStrike">
                          <a:solidFill>
                            <a:srgbClr val="000000"/>
                          </a:solidFill>
                          <a:latin typeface="Calibri"/>
                        </a:rPr>
                        <a:t>42</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6'X6'</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smtClean="0">
                          <a:solidFill>
                            <a:srgbClr val="000000"/>
                          </a:solidFill>
                          <a:latin typeface="Calibri"/>
                        </a:rPr>
                        <a:t>RCB</a:t>
                      </a:r>
                      <a:endParaRPr lang="en-US" sz="8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87</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Gravity Arch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 to 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Water movement at entrance in crown and headwall, open joints between barrels, moisture present in some of the joints, offset joint in box at gatewell, last section of pipe at outlet is offset and leaking, signs of potential soil movement.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All joints should be cleaned, resealed, and repaired if need. Offset joints should be evaluated for potential voids and pressure grouted if necessary.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26">
                <a:tc>
                  <a:txBody>
                    <a:bodyPr/>
                    <a:lstStyle/>
                    <a:p>
                      <a:pPr algn="l" fontAlgn="t"/>
                      <a:r>
                        <a:rPr lang="en-US" sz="800" b="0" i="0" u="none" strike="noStrike">
                          <a:solidFill>
                            <a:srgbClr val="000000"/>
                          </a:solidFill>
                          <a:latin typeface="Calibri"/>
                        </a:rPr>
                        <a:t>43</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Discharge from Arch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All three pipes have moderate to severe corrosion at the joints, missing protective coating also noted in the flat areas and flat bends.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Recommend air pressure testing to verify the integrity of the joints, areas of missing protective coating should be repaired prior to additional degradation.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26">
                <a:tc>
                  <a:txBody>
                    <a:bodyPr/>
                    <a:lstStyle/>
                    <a:p>
                      <a:pPr algn="l" fontAlgn="t"/>
                      <a:r>
                        <a:rPr lang="en-US" sz="800" b="0" i="0" u="none" strike="noStrike">
                          <a:solidFill>
                            <a:srgbClr val="000000"/>
                          </a:solidFill>
                          <a:latin typeface="Calibri"/>
                        </a:rPr>
                        <a:t>44</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Discharge from Arch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27291">
                <a:tc>
                  <a:txBody>
                    <a:bodyPr/>
                    <a:lstStyle/>
                    <a:p>
                      <a:pPr algn="l" fontAlgn="t"/>
                      <a:r>
                        <a:rPr lang="en-US" sz="800" b="0" i="0" u="none" strike="noStrike">
                          <a:solidFill>
                            <a:srgbClr val="000000"/>
                          </a:solidFill>
                          <a:latin typeface="Calibri"/>
                        </a:rPr>
                        <a:t>45</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CIP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Discharge from Arch Avenue Pump Station</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550126">
                <a:tc>
                  <a:txBody>
                    <a:bodyPr/>
                    <a:lstStyle/>
                    <a:p>
                      <a:pPr algn="l" fontAlgn="t"/>
                      <a:r>
                        <a:rPr lang="en-US" sz="800" b="0" i="0" u="none" strike="noStrike">
                          <a:solidFill>
                            <a:srgbClr val="000000"/>
                          </a:solidFill>
                          <a:latin typeface="Calibri"/>
                        </a:rPr>
                        <a:t>46</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RCP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90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Gravity Conduit through levee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Pipe is showing some signs of settlement could be due to movement of water under neath the structure caused by the up gradient CMP structure.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en-US" sz="800" b="0" i="0" u="none" strike="noStrike">
                          <a:solidFill>
                            <a:srgbClr val="000000"/>
                          </a:solidFill>
                          <a:latin typeface="Calibri"/>
                        </a:rPr>
                        <a:t>The CMP upstream line should be replaced or lined. Concern is that settlement is noticeable in the down stream line under the levee. Unsure if water moving outside the CMP may be flowing around the manhole and under the downstream structure potential causing the observed settlement.</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6662">
                <a:tc>
                  <a:txBody>
                    <a:bodyPr/>
                    <a:lstStyle/>
                    <a:p>
                      <a:pPr algn="l" fontAlgn="t"/>
                      <a:r>
                        <a:rPr lang="en-US" sz="800" b="0" i="0" u="none" strike="noStrike">
                          <a:solidFill>
                            <a:srgbClr val="000000"/>
                          </a:solidFill>
                          <a:latin typeface="Calibri"/>
                        </a:rPr>
                        <a:t>46b</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CMP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317</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Gravity Conduit MH upstream of Levee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CMP structure is severely corroded, invert missing, pipe starting to deflect. Unsure how much water is moving outside/under the structure.</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39389">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94981">
                <a:tc>
                  <a:txBody>
                    <a:bodyPr/>
                    <a:lstStyle/>
                    <a:p>
                      <a:pPr algn="l" fontAlgn="t"/>
                      <a:r>
                        <a:rPr lang="en-US" sz="800" b="0" i="0" u="none" strike="noStrike">
                          <a:solidFill>
                            <a:srgbClr val="000000"/>
                          </a:solidFill>
                          <a:latin typeface="Calibri"/>
                        </a:rPr>
                        <a:t>47</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24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smtClean="0">
                          <a:solidFill>
                            <a:srgbClr val="000000"/>
                          </a:solidFill>
                          <a:latin typeface="Calibri"/>
                        </a:rPr>
                        <a:t>Siphon-Conduit-Brookfield </a:t>
                      </a:r>
                      <a:r>
                        <a:rPr lang="en-US" sz="800" b="0" i="0" u="none" strike="noStrike" dirty="0">
                          <a:solidFill>
                            <a:srgbClr val="000000"/>
                          </a:solidFill>
                          <a:latin typeface="Calibri"/>
                        </a:rPr>
                        <a:t>Interceptor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Minor corrosion at the joints, protective coating coming off in sheets in several areas. No gate valves/cut off valves were installed on the system.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All three pipes are showing minor to moderate loss of the protective coating, material coming off in sheets. System design did not allow for Sonar or entire pipe to be camera inspected. It is anticipated that additional heavy cleaning would degrade the life of the pipe through removal of the protective coating.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944">
                <a:tc>
                  <a:txBody>
                    <a:bodyPr/>
                    <a:lstStyle/>
                    <a:p>
                      <a:pPr algn="l" fontAlgn="t"/>
                      <a:r>
                        <a:rPr lang="en-US" sz="800" b="0" i="0" u="none" strike="noStrike">
                          <a:solidFill>
                            <a:srgbClr val="000000"/>
                          </a:solidFill>
                          <a:latin typeface="Calibri"/>
                        </a:rPr>
                        <a:t>48</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14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Siphon-Conduit-Brookfield Interceptor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619761">
                <a:tc>
                  <a:txBody>
                    <a:bodyPr/>
                    <a:lstStyle/>
                    <a:p>
                      <a:pPr algn="l" fontAlgn="t"/>
                      <a:r>
                        <a:rPr lang="en-US" sz="800" b="0" i="0" u="none" strike="noStrike">
                          <a:solidFill>
                            <a:srgbClr val="000000"/>
                          </a:solidFill>
                          <a:latin typeface="Calibri"/>
                        </a:rPr>
                        <a:t>49</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20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Siphon-Conduit-Brookfield Interceptor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A-M</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39389">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208908">
                <a:tc>
                  <a:txBody>
                    <a:bodyPr/>
                    <a:lstStyle/>
                    <a:p>
                      <a:pPr algn="l" fontAlgn="t"/>
                      <a:r>
                        <a:rPr lang="en-US" sz="800" b="0" i="0" u="none" strike="noStrike">
                          <a:solidFill>
                            <a:srgbClr val="000000"/>
                          </a:solidFill>
                          <a:latin typeface="Calibri"/>
                        </a:rPr>
                        <a:t>50</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18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Siphon-Conduit-Wooster Trunk</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Gate valves for Pipe No. 51 and 52 were frozen mid position, Gate valve for No. 50 difficult to turn. Pipe 51 and 52 could not be inspected. Pipe not 50 was severely corroded above the waterline.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t"/>
                      <a:r>
                        <a:rPr lang="en-US" sz="800" b="0" i="0" u="none" strike="noStrike">
                          <a:solidFill>
                            <a:srgbClr val="000000"/>
                          </a:solidFill>
                          <a:latin typeface="Calibri"/>
                        </a:rPr>
                        <a:t>Due to the limited inspection and the poor condition of the pipe that was inspected, and the difficulties of maintaining and inspecting the siphons consideration of replacing the siphon with a pump station should be weighed vs repairing several of the siphons.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981">
                <a:tc>
                  <a:txBody>
                    <a:bodyPr/>
                    <a:lstStyle/>
                    <a:p>
                      <a:pPr algn="l" fontAlgn="t"/>
                      <a:r>
                        <a:rPr lang="en-US" sz="800" b="0" i="0" u="none" strike="noStrike">
                          <a:solidFill>
                            <a:srgbClr val="000000"/>
                          </a:solidFill>
                          <a:latin typeface="Calibri"/>
                        </a:rPr>
                        <a:t>51</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10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Siphon-Conduit-Wooster Trunk</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smtClean="0">
                          <a:solidFill>
                            <a:srgbClr val="000000"/>
                          </a:solidFill>
                          <a:latin typeface="Calibri"/>
                        </a:rPr>
                        <a:t>4</a:t>
                      </a:r>
                      <a:endParaRPr lang="en-US" sz="8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501381">
                <a:tc>
                  <a:txBody>
                    <a:bodyPr/>
                    <a:lstStyle/>
                    <a:p>
                      <a:pPr algn="l" fontAlgn="t"/>
                      <a:r>
                        <a:rPr lang="en-US" sz="800" b="0" i="0" u="none" strike="noStrike">
                          <a:solidFill>
                            <a:srgbClr val="000000"/>
                          </a:solidFill>
                          <a:latin typeface="Calibri"/>
                        </a:rPr>
                        <a:t>52</a:t>
                      </a:r>
                    </a:p>
                  </a:txBody>
                  <a:tcPr marL="4007" marR="4007" marT="40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15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DIP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460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Siphon-Conduit-Wooster Trunk</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M-U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smtClean="0">
                          <a:solidFill>
                            <a:srgbClr val="000000"/>
                          </a:solidFill>
                          <a:latin typeface="Calibri"/>
                        </a:rPr>
                        <a:t>4</a:t>
                      </a:r>
                      <a:endParaRPr lang="en-US" sz="800" b="0" i="0" u="none" strike="noStrike" dirty="0">
                        <a:solidFill>
                          <a:srgbClr val="000000"/>
                        </a:solidFill>
                        <a:latin typeface="Calibri"/>
                      </a:endParaRP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39389">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800" b="0" i="0" u="none" strike="noStrike">
                          <a:solidFill>
                            <a:srgbClr val="000000"/>
                          </a:solidFill>
                          <a:latin typeface="Calibri"/>
                        </a:rPr>
                        <a:t>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00000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800" b="0" i="0" u="none" strike="noStrike">
                          <a:solidFill>
                            <a:srgbClr val="C0C0C0"/>
                          </a:solidFill>
                          <a:latin typeface="Calibri"/>
                        </a:rPr>
                        <a:t> </a:t>
                      </a:r>
                    </a:p>
                  </a:txBody>
                  <a:tcPr marL="4007" marR="4007" marT="40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382999">
                <a:tc>
                  <a:txBody>
                    <a:bodyPr/>
                    <a:lstStyle/>
                    <a:p>
                      <a:pPr algn="l" fontAlgn="t"/>
                      <a:r>
                        <a:rPr lang="en-US" sz="800" b="0" i="0" u="none" strike="noStrike">
                          <a:solidFill>
                            <a:srgbClr val="000000"/>
                          </a:solidFill>
                          <a:latin typeface="Calibri"/>
                        </a:rPr>
                        <a:t>53</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8</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VCP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450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Siphon-Conduit-Tuscarawas River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5</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en-US" sz="800" b="0" i="0" u="none" strike="noStrike">
                          <a:solidFill>
                            <a:srgbClr val="000000"/>
                          </a:solidFill>
                          <a:latin typeface="Calibri"/>
                        </a:rPr>
                        <a:t>Gate valves were broken on both pipes, diversion board on inlet was rotted through. Metal pipe at gate valves severely corroded. Significant offset/and or debris build up at outlet of Pipe 53, several offset joints in Pipe No. 54. </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en-US" sz="800" b="0" i="0" u="none" strike="noStrike" dirty="0">
                          <a:solidFill>
                            <a:srgbClr val="000000"/>
                          </a:solidFill>
                          <a:latin typeface="Calibri"/>
                        </a:rPr>
                        <a:t>Due to the limited inspection and the poor condition of the pipe that was inspected, and the difficulties of maintaining and inspecting the siphons consideration of replacing the siphons with a pump station should be weighed </a:t>
                      </a:r>
                      <a:r>
                        <a:rPr lang="en-US" sz="800" b="0" i="0" u="none" strike="noStrike" dirty="0" err="1">
                          <a:solidFill>
                            <a:srgbClr val="000000"/>
                          </a:solidFill>
                          <a:latin typeface="Calibri"/>
                        </a:rPr>
                        <a:t>vs</a:t>
                      </a:r>
                      <a:r>
                        <a:rPr lang="en-US" sz="800" b="0" i="0" u="none" strike="noStrike" dirty="0">
                          <a:solidFill>
                            <a:srgbClr val="000000"/>
                          </a:solidFill>
                          <a:latin typeface="Calibri"/>
                        </a:rPr>
                        <a:t> repairing several of the siphons.</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4416">
                <a:tc>
                  <a:txBody>
                    <a:bodyPr/>
                    <a:lstStyle/>
                    <a:p>
                      <a:pPr algn="l" fontAlgn="t"/>
                      <a:r>
                        <a:rPr lang="en-US" sz="800" b="0" i="0" u="none" strike="noStrike">
                          <a:solidFill>
                            <a:srgbClr val="000000"/>
                          </a:solidFill>
                          <a:latin typeface="Calibri"/>
                        </a:rPr>
                        <a:t>54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10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VCP</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450</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Siphon-Conduit-Tuscarawas River</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latin typeface="Calibri"/>
                        </a:rPr>
                        <a:t>M-U</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dirty="0">
                          <a:solidFill>
                            <a:srgbClr val="000000"/>
                          </a:solidFill>
                          <a:latin typeface="Calibri"/>
                        </a:rPr>
                        <a:t>4</a:t>
                      </a:r>
                    </a:p>
                  </a:txBody>
                  <a:tcPr marL="4007" marR="4007" marT="40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srcRect/>
          <a:stretch>
            <a:fillRect/>
          </a:stretch>
        </p:blipFill>
        <p:spPr bwMode="auto">
          <a:xfrm>
            <a:off x="0" y="0"/>
            <a:ext cx="9144000" cy="6873561"/>
          </a:xfrm>
          <a:prstGeom prst="rect">
            <a:avLst/>
          </a:prstGeom>
          <a:noFill/>
          <a:ln w="9525">
            <a:noFill/>
            <a:miter lim="800000"/>
            <a:headEnd/>
            <a:tailEnd/>
          </a:ln>
          <a:effectLst/>
        </p:spPr>
      </p:pic>
      <p:cxnSp>
        <p:nvCxnSpPr>
          <p:cNvPr id="3" name="Straight Arrow Connector 2"/>
          <p:cNvCxnSpPr/>
          <p:nvPr/>
        </p:nvCxnSpPr>
        <p:spPr>
          <a:xfrm rot="5400000">
            <a:off x="5448300" y="2247900"/>
            <a:ext cx="914400" cy="3810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29000" y="381000"/>
            <a:ext cx="2686505" cy="369332"/>
          </a:xfrm>
          <a:prstGeom prst="rect">
            <a:avLst/>
          </a:prstGeom>
          <a:solidFill>
            <a:schemeClr val="bg1"/>
          </a:solidFill>
        </p:spPr>
        <p:txBody>
          <a:bodyPr wrap="none" rtlCol="0">
            <a:spAutoFit/>
          </a:bodyPr>
          <a:lstStyle/>
          <a:p>
            <a:r>
              <a:rPr lang="en-US" dirty="0" smtClean="0"/>
              <a:t>Arch Avenue Pump Station</a:t>
            </a:r>
            <a:endParaRPr lang="en-US" dirty="0"/>
          </a:p>
        </p:txBody>
      </p:sp>
      <p:cxnSp>
        <p:nvCxnSpPr>
          <p:cNvPr id="5" name="Straight Arrow Connector 4"/>
          <p:cNvCxnSpPr/>
          <p:nvPr/>
        </p:nvCxnSpPr>
        <p:spPr>
          <a:xfrm rot="5400000" flipH="1" flipV="1">
            <a:off x="4381500" y="3771900"/>
            <a:ext cx="838200" cy="4572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343400" y="2590800"/>
            <a:ext cx="609600" cy="5334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33800" y="4495800"/>
            <a:ext cx="1415772" cy="253916"/>
          </a:xfrm>
          <a:prstGeom prst="rect">
            <a:avLst/>
          </a:prstGeom>
          <a:solidFill>
            <a:schemeClr val="bg1"/>
          </a:solidFill>
        </p:spPr>
        <p:txBody>
          <a:bodyPr wrap="none" rtlCol="0">
            <a:spAutoFit/>
          </a:bodyPr>
          <a:lstStyle/>
          <a:p>
            <a:r>
              <a:rPr lang="en-US" sz="1050" dirty="0" smtClean="0"/>
              <a:t>Gravity Conduit Outlet</a:t>
            </a:r>
            <a:endParaRPr lang="en-US" sz="1050" dirty="0"/>
          </a:p>
        </p:txBody>
      </p:sp>
      <p:sp>
        <p:nvSpPr>
          <p:cNvPr id="8" name="TextBox 7"/>
          <p:cNvSpPr txBox="1"/>
          <p:nvPr/>
        </p:nvSpPr>
        <p:spPr>
          <a:xfrm>
            <a:off x="3657600" y="2286000"/>
            <a:ext cx="1399742" cy="253916"/>
          </a:xfrm>
          <a:prstGeom prst="rect">
            <a:avLst/>
          </a:prstGeom>
          <a:solidFill>
            <a:schemeClr val="bg1"/>
          </a:solidFill>
        </p:spPr>
        <p:txBody>
          <a:bodyPr wrap="none" rtlCol="0">
            <a:spAutoFit/>
          </a:bodyPr>
          <a:lstStyle/>
          <a:p>
            <a:r>
              <a:rPr lang="en-US" sz="1050" dirty="0" smtClean="0"/>
              <a:t>Discharge Well/Outlet</a:t>
            </a:r>
            <a:endParaRPr lang="en-US" sz="1050" dirty="0"/>
          </a:p>
        </p:txBody>
      </p:sp>
      <p:sp>
        <p:nvSpPr>
          <p:cNvPr id="9" name="TextBox 8"/>
          <p:cNvSpPr txBox="1"/>
          <p:nvPr/>
        </p:nvSpPr>
        <p:spPr>
          <a:xfrm>
            <a:off x="5715000" y="1676400"/>
            <a:ext cx="920445" cy="253916"/>
          </a:xfrm>
          <a:prstGeom prst="rect">
            <a:avLst/>
          </a:prstGeom>
          <a:solidFill>
            <a:schemeClr val="bg1"/>
          </a:solidFill>
        </p:spPr>
        <p:txBody>
          <a:bodyPr wrap="none" rtlCol="0">
            <a:spAutoFit/>
          </a:bodyPr>
          <a:lstStyle/>
          <a:p>
            <a:r>
              <a:rPr lang="en-US" sz="1050" dirty="0" smtClean="0"/>
              <a:t>Pump Station</a:t>
            </a: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smtClean="0"/>
              <a:t>Pipe No. 23</a:t>
            </a:r>
            <a:br>
              <a:rPr lang="en-US" dirty="0" smtClean="0"/>
            </a:br>
            <a:r>
              <a:rPr lang="en-US" dirty="0" smtClean="0"/>
              <a:t>18-Inch Storm Drain</a:t>
            </a:r>
            <a:endParaRPr lang="en-US" dirty="0"/>
          </a:p>
        </p:txBody>
      </p:sp>
      <p:pic>
        <p:nvPicPr>
          <p:cNvPr id="4" name="Picture 3" descr="IMGP5641.JPG"/>
          <p:cNvPicPr>
            <a:picLocks noGrp="1" noChangeAspect="1"/>
          </p:cNvPicPr>
          <p:nvPr isPhoto="1"/>
        </p:nvPicPr>
        <p:blipFill>
          <a:blip r:embed="rId2" cstate="print">
            <a:lum/>
          </a:blip>
          <a:stretch>
            <a:fillRect/>
          </a:stretch>
        </p:blipFill>
        <p:spPr>
          <a:xfrm>
            <a:off x="0" y="4114800"/>
            <a:ext cx="3657600" cy="2743200"/>
          </a:xfrm>
          <a:prstGeom prst="rect">
            <a:avLst/>
          </a:prstGeom>
          <a:noFill/>
          <a:ln>
            <a:noFill/>
          </a:ln>
        </p:spPr>
      </p:pic>
      <p:pic>
        <p:nvPicPr>
          <p:cNvPr id="5" name="Picture 4" descr="IMGP5638.JPG"/>
          <p:cNvPicPr>
            <a:picLocks noGrp="1" noChangeAspect="1"/>
          </p:cNvPicPr>
          <p:nvPr isPhoto="1"/>
        </p:nvPicPr>
        <p:blipFill>
          <a:blip r:embed="rId3" cstate="print">
            <a:lum/>
          </a:blip>
          <a:stretch>
            <a:fillRect/>
          </a:stretch>
        </p:blipFill>
        <p:spPr>
          <a:xfrm>
            <a:off x="3505200" y="4114800"/>
            <a:ext cx="3657600" cy="2743200"/>
          </a:xfrm>
          <a:prstGeom prst="rect">
            <a:avLst/>
          </a:prstGeom>
          <a:noFill/>
          <a:ln>
            <a:noFill/>
          </a:ln>
        </p:spPr>
      </p:pic>
      <p:pic>
        <p:nvPicPr>
          <p:cNvPr id="6" name="Picture 5" descr="IMGP5639.JPG"/>
          <p:cNvPicPr>
            <a:picLocks noGrp="1" noChangeAspect="1"/>
          </p:cNvPicPr>
          <p:nvPr isPhoto="1"/>
        </p:nvPicPr>
        <p:blipFill>
          <a:blip r:embed="rId4" cstate="print">
            <a:lum/>
          </a:blip>
          <a:stretch>
            <a:fillRect/>
          </a:stretch>
        </p:blipFill>
        <p:spPr>
          <a:xfrm rot="5400000">
            <a:off x="6743700" y="4457700"/>
            <a:ext cx="2743200" cy="20574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Culvert through West Bank Levee opposite of </a:t>
                      </a:r>
                      <a:r>
                        <a:rPr lang="en-US" sz="1000" b="0" i="0" u="none" strike="noStrike" dirty="0" err="1">
                          <a:solidFill>
                            <a:srgbClr val="000000"/>
                          </a:solidFill>
                          <a:latin typeface="Calibri"/>
                        </a:rPr>
                        <a:t>Croose</a:t>
                      </a:r>
                      <a:r>
                        <a:rPr lang="en-US" sz="1000" b="0" i="0" u="none" strike="noStrike" dirty="0">
                          <a:solidFill>
                            <a:srgbClr val="000000"/>
                          </a:solidFill>
                          <a:latin typeface="Calibri"/>
                        </a:rPr>
                        <a:t>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6098" name="Picture 2"/>
          <p:cNvPicPr>
            <a:picLocks noChangeAspect="1" noChangeArrowheads="1"/>
          </p:cNvPicPr>
          <p:nvPr/>
        </p:nvPicPr>
        <p:blipFill>
          <a:blip r:embed="rId2"/>
          <a:srcRect/>
          <a:stretch>
            <a:fillRect/>
          </a:stretch>
        </p:blipFill>
        <p:spPr bwMode="auto">
          <a:xfrm>
            <a:off x="0" y="0"/>
            <a:ext cx="9144000" cy="6852356"/>
          </a:xfrm>
          <a:prstGeom prst="rect">
            <a:avLst/>
          </a:prstGeom>
          <a:noFill/>
          <a:ln w="9525">
            <a:noFill/>
            <a:miter lim="800000"/>
            <a:headEnd/>
            <a:tailEnd/>
          </a:ln>
          <a:effectLst/>
        </p:spPr>
      </p:pic>
      <p:cxnSp>
        <p:nvCxnSpPr>
          <p:cNvPr id="4" name="Straight Connector 3"/>
          <p:cNvCxnSpPr/>
          <p:nvPr/>
        </p:nvCxnSpPr>
        <p:spPr>
          <a:xfrm rot="16200000" flipH="1">
            <a:off x="1638300" y="2324100"/>
            <a:ext cx="228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4600" y="914400"/>
            <a:ext cx="1261884" cy="369332"/>
          </a:xfrm>
          <a:prstGeom prst="rect">
            <a:avLst/>
          </a:prstGeom>
          <a:solidFill>
            <a:schemeClr val="bg1"/>
          </a:solidFill>
        </p:spPr>
        <p:txBody>
          <a:bodyPr wrap="none" rtlCol="0">
            <a:spAutoFit/>
          </a:bodyPr>
          <a:lstStyle/>
          <a:p>
            <a:r>
              <a:rPr lang="en-US" dirty="0" smtClean="0"/>
              <a:t>Pipe No. 23</a:t>
            </a:r>
            <a:endParaRPr lang="en-US" dirty="0"/>
          </a:p>
        </p:txBody>
      </p:sp>
      <p:cxnSp>
        <p:nvCxnSpPr>
          <p:cNvPr id="7" name="Straight Arrow Connector 6"/>
          <p:cNvCxnSpPr/>
          <p:nvPr/>
        </p:nvCxnSpPr>
        <p:spPr>
          <a:xfrm rot="10800000" flipV="1">
            <a:off x="1905000" y="1447800"/>
            <a:ext cx="1295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5641.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3" name="TextBox 2"/>
          <p:cNvSpPr txBox="1"/>
          <p:nvPr/>
        </p:nvSpPr>
        <p:spPr>
          <a:xfrm>
            <a:off x="3657600" y="5943600"/>
            <a:ext cx="2057400" cy="400110"/>
          </a:xfrm>
          <a:prstGeom prst="rect">
            <a:avLst/>
          </a:prstGeom>
          <a:solidFill>
            <a:schemeClr val="bg1"/>
          </a:solidFill>
        </p:spPr>
        <p:txBody>
          <a:bodyPr wrap="square" rtlCol="0">
            <a:spAutoFit/>
          </a:bodyPr>
          <a:lstStyle/>
          <a:p>
            <a:r>
              <a:rPr lang="en-US" sz="2000" dirty="0" smtClean="0"/>
              <a:t>Levee at pipe #23</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5638.JPG"/>
          <p:cNvPicPr>
            <a:picLocks noGrp="1" noChangeAspect="1"/>
          </p:cNvPicPr>
          <p:nvPr isPhoto="1"/>
        </p:nvPicPr>
        <p:blipFill>
          <a:blip r:embed="rId2">
            <a:lum/>
          </a:blip>
          <a:stretch>
            <a:fillRect/>
          </a:stretch>
        </p:blipFill>
        <p:spPr>
          <a:xfrm>
            <a:off x="0" y="0"/>
            <a:ext cx="9144000" cy="6858000"/>
          </a:xfrm>
          <a:prstGeom prst="rect">
            <a:avLst/>
          </a:prstGeom>
          <a:noFill/>
          <a:ln>
            <a:noFill/>
          </a:ln>
        </p:spPr>
      </p:pic>
      <p:sp>
        <p:nvSpPr>
          <p:cNvPr id="3" name="TextBox 2"/>
          <p:cNvSpPr txBox="1"/>
          <p:nvPr/>
        </p:nvSpPr>
        <p:spPr>
          <a:xfrm>
            <a:off x="3429000" y="6019800"/>
            <a:ext cx="1676400" cy="400110"/>
          </a:xfrm>
          <a:prstGeom prst="rect">
            <a:avLst/>
          </a:prstGeom>
          <a:solidFill>
            <a:schemeClr val="bg1"/>
          </a:solidFill>
        </p:spPr>
        <p:txBody>
          <a:bodyPr wrap="square" rtlCol="0">
            <a:spAutoFit/>
          </a:bodyPr>
          <a:lstStyle/>
          <a:p>
            <a:r>
              <a:rPr lang="en-US" sz="2000" dirty="0" smtClean="0"/>
              <a:t>Pipe #23 out </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5640.JPG"/>
          <p:cNvPicPr>
            <a:picLocks noGrp="1" noChangeAspect="1"/>
          </p:cNvPicPr>
          <p:nvPr isPhoto="1"/>
        </p:nvPicPr>
        <p:blipFill>
          <a:blip r:embed="rId3" cstate="print">
            <a:lum/>
          </a:blip>
          <a:stretch>
            <a:fillRect/>
          </a:stretch>
        </p:blipFill>
        <p:spPr>
          <a:xfrm rot="5400000">
            <a:off x="6299200" y="4013200"/>
            <a:ext cx="3251200" cy="2438400"/>
          </a:xfrm>
          <a:prstGeom prst="rect">
            <a:avLst/>
          </a:prstGeom>
          <a:noFill/>
          <a:ln>
            <a:noFill/>
          </a:ln>
        </p:spPr>
      </p:pic>
      <p:pic>
        <p:nvPicPr>
          <p:cNvPr id="4" name="Picture 3" descr="Pipe23 11c.jpg"/>
          <p:cNvPicPr>
            <a:picLocks noGrp="1" noChangeAspect="1"/>
          </p:cNvPicPr>
          <p:nvPr isPhoto="1"/>
        </p:nvPicPr>
        <p:blipFill>
          <a:blip r:embed="rId4">
            <a:lum/>
          </a:blip>
          <a:stretch>
            <a:fillRect/>
          </a:stretch>
        </p:blipFill>
        <p:spPr>
          <a:xfrm>
            <a:off x="6705600" y="1828800"/>
            <a:ext cx="2438400" cy="1828800"/>
          </a:xfrm>
          <a:prstGeom prst="rect">
            <a:avLst/>
          </a:prstGeom>
          <a:noFill/>
          <a:ln>
            <a:noFill/>
          </a:ln>
        </p:spPr>
      </p:pic>
      <p:pic>
        <p:nvPicPr>
          <p:cNvPr id="5" name="Picture 4" descr="Pipe23 19.jpg"/>
          <p:cNvPicPr>
            <a:picLocks noGrp="1" noChangeAspect="1"/>
          </p:cNvPicPr>
          <p:nvPr isPhoto="1"/>
        </p:nvPicPr>
        <p:blipFill>
          <a:blip r:embed="rId5">
            <a:lum/>
          </a:blip>
          <a:stretch>
            <a:fillRect/>
          </a:stretch>
        </p:blipFill>
        <p:spPr>
          <a:xfrm>
            <a:off x="6705600" y="0"/>
            <a:ext cx="2438400" cy="1828800"/>
          </a:xfrm>
          <a:prstGeom prst="rect">
            <a:avLst/>
          </a:prstGeom>
          <a:noFill/>
          <a:ln>
            <a:noFill/>
          </a:ln>
        </p:spPr>
      </p:pic>
      <p:graphicFrame>
        <p:nvGraphicFramePr>
          <p:cNvPr id="778241" name="Object 1"/>
          <p:cNvGraphicFramePr>
            <a:graphicFrameLocks noChangeAspect="1"/>
          </p:cNvGraphicFramePr>
          <p:nvPr/>
        </p:nvGraphicFramePr>
        <p:xfrm>
          <a:off x="-1" y="0"/>
          <a:ext cx="5293519" cy="6858000"/>
        </p:xfrm>
        <a:graphic>
          <a:graphicData uri="http://schemas.openxmlformats.org/presentationml/2006/ole">
            <p:oleObj spid="_x0000_s145410" name="Acrobat Document" r:id="rId6" imgW="5828884" imgH="7543800" progId="AcroExch.Document.7">
              <p:embed/>
            </p:oleObj>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2743200"/>
            <a:ext cx="4648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Title 1"/>
          <p:cNvSpPr>
            <a:spLocks noGrp="1"/>
          </p:cNvSpPr>
          <p:nvPr>
            <p:ph type="title"/>
          </p:nvPr>
        </p:nvSpPr>
        <p:spPr/>
        <p:txBody>
          <a:bodyPr/>
          <a:lstStyle/>
          <a:p>
            <a:endParaRPr lang="en-US" smtClean="0"/>
          </a:p>
        </p:txBody>
      </p:sp>
      <p:pic>
        <p:nvPicPr>
          <p:cNvPr id="778243" name="Content Placeholder 3" descr="Nasco6.jpg"/>
          <p:cNvPicPr>
            <a:picLocks noGrp="1" noChangeAspect="1"/>
          </p:cNvPicPr>
          <p:nvPr>
            <p:ph idx="1"/>
          </p:nvPr>
        </p:nvPicPr>
        <p:blipFill>
          <a:blip r:embed="rId2"/>
          <a:srcRect/>
          <a:stretch>
            <a:fillRect/>
          </a:stretch>
        </p:blipFill>
        <p:spPr>
          <a:xfrm>
            <a:off x="0" y="76200"/>
            <a:ext cx="9021763" cy="6324600"/>
          </a:xfrm>
        </p:spPr>
      </p:pic>
      <p:sp>
        <p:nvSpPr>
          <p:cNvPr id="5" name="Rectangle 4"/>
          <p:cNvSpPr/>
          <p:nvPr/>
        </p:nvSpPr>
        <p:spPr>
          <a:xfrm>
            <a:off x="152400" y="2438400"/>
            <a:ext cx="8763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dirty="0" smtClean="0"/>
              <a:t>Pipe No. 25</a:t>
            </a:r>
            <a:br>
              <a:rPr lang="en-US" dirty="0" smtClean="0"/>
            </a:br>
            <a:r>
              <a:rPr lang="en-US" dirty="0" smtClean="0"/>
              <a:t>42-Inch RCP Storm Drain</a:t>
            </a:r>
            <a:endParaRPr lang="en-US" dirty="0"/>
          </a:p>
        </p:txBody>
      </p:sp>
      <p:pic>
        <p:nvPicPr>
          <p:cNvPr id="3" name="Picture 2" descr="IMGP5462.JPG"/>
          <p:cNvPicPr>
            <a:picLocks noGrp="1" noChangeAspect="1"/>
          </p:cNvPicPr>
          <p:nvPr isPhoto="1"/>
        </p:nvPicPr>
        <p:blipFill>
          <a:blip r:embed="rId2" cstate="print">
            <a:lum/>
          </a:blip>
          <a:stretch>
            <a:fillRect/>
          </a:stretch>
        </p:blipFill>
        <p:spPr>
          <a:xfrm>
            <a:off x="3124200" y="4495800"/>
            <a:ext cx="3149600" cy="2362200"/>
          </a:xfrm>
          <a:prstGeom prst="rect">
            <a:avLst/>
          </a:prstGeom>
          <a:noFill/>
          <a:ln>
            <a:noFill/>
          </a:ln>
        </p:spPr>
      </p:pic>
      <p:pic>
        <p:nvPicPr>
          <p:cNvPr id="4" name="Picture 3" descr="Pipe 25zoomed.jpg"/>
          <p:cNvPicPr>
            <a:picLocks noChangeAspect="1"/>
          </p:cNvPicPr>
          <p:nvPr/>
        </p:nvPicPr>
        <p:blipFill>
          <a:blip r:embed="rId3"/>
          <a:stretch>
            <a:fillRect/>
          </a:stretch>
        </p:blipFill>
        <p:spPr>
          <a:xfrm>
            <a:off x="6019800" y="4514850"/>
            <a:ext cx="3124200" cy="2343150"/>
          </a:xfrm>
          <a:prstGeom prst="rect">
            <a:avLst/>
          </a:prstGeom>
        </p:spPr>
      </p:pic>
      <p:pic>
        <p:nvPicPr>
          <p:cNvPr id="5" name="Picture 2"/>
          <p:cNvPicPr>
            <a:picLocks noChangeAspect="1" noChangeArrowheads="1"/>
          </p:cNvPicPr>
          <p:nvPr/>
        </p:nvPicPr>
        <p:blipFill>
          <a:blip r:embed="rId4"/>
          <a:srcRect/>
          <a:stretch>
            <a:fillRect/>
          </a:stretch>
        </p:blipFill>
        <p:spPr bwMode="auto">
          <a:xfrm>
            <a:off x="1" y="4523914"/>
            <a:ext cx="3124199" cy="23340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Culvert through West Bank Levee opposite of </a:t>
                      </a:r>
                      <a:r>
                        <a:rPr lang="en-US" sz="1000" b="0" i="0" u="none" strike="noStrike" dirty="0" err="1">
                          <a:solidFill>
                            <a:srgbClr val="000000"/>
                          </a:solidFill>
                          <a:latin typeface="Calibri"/>
                        </a:rPr>
                        <a:t>Croose</a:t>
                      </a:r>
                      <a:r>
                        <a:rPr lang="en-US" sz="1000" b="0" i="0" u="none" strike="noStrike" dirty="0">
                          <a:solidFill>
                            <a:srgbClr val="000000"/>
                          </a:solidFill>
                          <a:latin typeface="Calibri"/>
                        </a:rPr>
                        <a:t>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srcRect/>
          <a:stretch>
            <a:fillRect/>
          </a:stretch>
        </p:blipFill>
        <p:spPr bwMode="auto">
          <a:xfrm>
            <a:off x="-1" y="0"/>
            <a:ext cx="9119701" cy="6858000"/>
          </a:xfrm>
          <a:prstGeom prst="rect">
            <a:avLst/>
          </a:prstGeom>
          <a:noFill/>
          <a:ln w="9525">
            <a:noFill/>
            <a:miter lim="800000"/>
            <a:headEnd/>
            <a:tailEnd/>
          </a:ln>
          <a:effectLst/>
        </p:spPr>
      </p:pic>
      <p:sp>
        <p:nvSpPr>
          <p:cNvPr id="3" name="TextBox 2"/>
          <p:cNvSpPr txBox="1"/>
          <p:nvPr/>
        </p:nvSpPr>
        <p:spPr>
          <a:xfrm>
            <a:off x="3581400" y="838200"/>
            <a:ext cx="2611677" cy="369332"/>
          </a:xfrm>
          <a:prstGeom prst="rect">
            <a:avLst/>
          </a:prstGeom>
          <a:solidFill>
            <a:schemeClr val="bg1"/>
          </a:solidFill>
        </p:spPr>
        <p:txBody>
          <a:bodyPr wrap="none" rtlCol="0">
            <a:spAutoFit/>
          </a:bodyPr>
          <a:lstStyle/>
          <a:p>
            <a:r>
              <a:rPr lang="en-US" dirty="0" err="1" smtClean="0"/>
              <a:t>Sippo</a:t>
            </a:r>
            <a:r>
              <a:rPr lang="en-US" dirty="0" smtClean="0"/>
              <a:t> Creek Pump Station</a:t>
            </a:r>
            <a:endParaRPr lang="en-US" dirty="0"/>
          </a:p>
        </p:txBody>
      </p:sp>
      <p:cxnSp>
        <p:nvCxnSpPr>
          <p:cNvPr id="4" name="Straight Arrow Connector 3"/>
          <p:cNvCxnSpPr/>
          <p:nvPr/>
        </p:nvCxnSpPr>
        <p:spPr>
          <a:xfrm rot="16200000" flipV="1">
            <a:off x="5715000" y="3505200"/>
            <a:ext cx="685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724400" y="2590800"/>
            <a:ext cx="533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62400" y="2362200"/>
            <a:ext cx="761747" cy="253916"/>
          </a:xfrm>
          <a:prstGeom prst="rect">
            <a:avLst/>
          </a:prstGeom>
          <a:solidFill>
            <a:schemeClr val="bg1"/>
          </a:solidFill>
        </p:spPr>
        <p:txBody>
          <a:bodyPr wrap="none" rtlCol="0">
            <a:spAutoFit/>
          </a:bodyPr>
          <a:lstStyle/>
          <a:p>
            <a:r>
              <a:rPr lang="en-US" sz="1050" dirty="0" smtClean="0"/>
              <a:t>Outlet box</a:t>
            </a:r>
            <a:endParaRPr lang="en-US" sz="1050" dirty="0"/>
          </a:p>
        </p:txBody>
      </p:sp>
      <p:sp>
        <p:nvSpPr>
          <p:cNvPr id="7" name="TextBox 6"/>
          <p:cNvSpPr txBox="1"/>
          <p:nvPr/>
        </p:nvSpPr>
        <p:spPr>
          <a:xfrm>
            <a:off x="5562600" y="3962400"/>
            <a:ext cx="910827" cy="253916"/>
          </a:xfrm>
          <a:prstGeom prst="rect">
            <a:avLst/>
          </a:prstGeom>
          <a:solidFill>
            <a:schemeClr val="bg1"/>
          </a:solidFill>
        </p:spPr>
        <p:txBody>
          <a:bodyPr wrap="none" rtlCol="0">
            <a:spAutoFit/>
          </a:bodyPr>
          <a:lstStyle/>
          <a:p>
            <a:r>
              <a:rPr lang="en-US" sz="1050" dirty="0" smtClean="0"/>
              <a:t>Pump station</a:t>
            </a:r>
            <a:endParaRPr lang="en-US" sz="1050" dirty="0"/>
          </a:p>
        </p:txBody>
      </p:sp>
      <p:sp>
        <p:nvSpPr>
          <p:cNvPr id="8" name="TextBox 7"/>
          <p:cNvSpPr txBox="1"/>
          <p:nvPr/>
        </p:nvSpPr>
        <p:spPr>
          <a:xfrm>
            <a:off x="7010400" y="4038600"/>
            <a:ext cx="1184940" cy="253916"/>
          </a:xfrm>
          <a:prstGeom prst="rect">
            <a:avLst/>
          </a:prstGeom>
          <a:solidFill>
            <a:schemeClr val="bg1"/>
          </a:solidFill>
        </p:spPr>
        <p:txBody>
          <a:bodyPr wrap="none" rtlCol="0">
            <a:spAutoFit/>
          </a:bodyPr>
          <a:lstStyle/>
          <a:p>
            <a:r>
              <a:rPr lang="en-US" sz="1050" dirty="0" smtClean="0"/>
              <a:t>Pump station inlet</a:t>
            </a:r>
            <a:endParaRPr lang="en-US" sz="1050" dirty="0"/>
          </a:p>
        </p:txBody>
      </p:sp>
      <p:cxnSp>
        <p:nvCxnSpPr>
          <p:cNvPr id="9" name="Straight Arrow Connector 8"/>
          <p:cNvCxnSpPr/>
          <p:nvPr/>
        </p:nvCxnSpPr>
        <p:spPr>
          <a:xfrm rot="16200000" flipV="1">
            <a:off x="6667500" y="3314700"/>
            <a:ext cx="9144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203312" cy="6858000"/>
          </a:xfrm>
          <a:prstGeom prst="rect">
            <a:avLst/>
          </a:prstGeom>
          <a:noFill/>
          <a:ln w="9525">
            <a:noFill/>
            <a:miter lim="800000"/>
            <a:headEnd/>
            <a:tailEnd/>
          </a:ln>
          <a:effectLst/>
        </p:spPr>
      </p:pic>
      <p:cxnSp>
        <p:nvCxnSpPr>
          <p:cNvPr id="6" name="Straight Arrow Connector 5"/>
          <p:cNvCxnSpPr/>
          <p:nvPr/>
        </p:nvCxnSpPr>
        <p:spPr>
          <a:xfrm rot="5400000">
            <a:off x="5105400" y="3733800"/>
            <a:ext cx="6858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4267200" y="3352800"/>
            <a:ext cx="609600" cy="152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600" y="2590800"/>
            <a:ext cx="555473" cy="338554"/>
          </a:xfrm>
          <a:prstGeom prst="rect">
            <a:avLst/>
          </a:prstGeom>
          <a:solidFill>
            <a:schemeClr val="bg1"/>
          </a:solidFill>
        </p:spPr>
        <p:txBody>
          <a:bodyPr wrap="none" rtlCol="0">
            <a:spAutoFit/>
          </a:bodyPr>
          <a:lstStyle/>
          <a:p>
            <a:r>
              <a:rPr lang="en-US" sz="1600" dirty="0" smtClean="0"/>
              <a:t>inlet</a:t>
            </a:r>
            <a:endParaRPr lang="en-US" sz="1600" dirty="0"/>
          </a:p>
        </p:txBody>
      </p:sp>
      <p:sp>
        <p:nvSpPr>
          <p:cNvPr id="10" name="TextBox 9"/>
          <p:cNvSpPr txBox="1"/>
          <p:nvPr/>
        </p:nvSpPr>
        <p:spPr>
          <a:xfrm>
            <a:off x="5486400" y="3200400"/>
            <a:ext cx="686919" cy="338554"/>
          </a:xfrm>
          <a:prstGeom prst="rect">
            <a:avLst/>
          </a:prstGeom>
          <a:solidFill>
            <a:schemeClr val="bg1"/>
          </a:solidFill>
        </p:spPr>
        <p:txBody>
          <a:bodyPr wrap="none" rtlCol="0">
            <a:spAutoFit/>
          </a:bodyPr>
          <a:lstStyle/>
          <a:p>
            <a:r>
              <a:rPr lang="en-US" sz="1600" dirty="0" smtClean="0"/>
              <a:t>outlet</a:t>
            </a:r>
            <a:endParaRPr lang="en-US" sz="1600" dirty="0"/>
          </a:p>
        </p:txBody>
      </p:sp>
      <p:sp>
        <p:nvSpPr>
          <p:cNvPr id="11" name="TextBox 10"/>
          <p:cNvSpPr txBox="1"/>
          <p:nvPr/>
        </p:nvSpPr>
        <p:spPr>
          <a:xfrm>
            <a:off x="4419600" y="685800"/>
            <a:ext cx="995785" cy="369332"/>
          </a:xfrm>
          <a:prstGeom prst="rect">
            <a:avLst/>
          </a:prstGeom>
          <a:solidFill>
            <a:schemeClr val="bg1"/>
          </a:solidFill>
        </p:spPr>
        <p:txBody>
          <a:bodyPr wrap="none" rtlCol="0">
            <a:spAutoFit/>
          </a:bodyPr>
          <a:lstStyle/>
          <a:p>
            <a:pPr algn="ctr"/>
            <a:r>
              <a:rPr lang="en-US" dirty="0" smtClean="0"/>
              <a:t>Pipe #25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9042" name="Object 2"/>
          <p:cNvGraphicFramePr>
            <a:graphicFrameLocks noChangeAspect="1"/>
          </p:cNvGraphicFramePr>
          <p:nvPr/>
        </p:nvGraphicFramePr>
        <p:xfrm>
          <a:off x="0" y="0"/>
          <a:ext cx="5334000" cy="6903458"/>
        </p:xfrm>
        <a:graphic>
          <a:graphicData uri="http://schemas.openxmlformats.org/presentationml/2006/ole">
            <p:oleObj spid="_x0000_s146434" name="Acrobat Document" r:id="rId3" imgW="4509360" imgH="5847120" progId="AcroExch.Document.7">
              <p:embed/>
            </p:oleObj>
          </a:graphicData>
        </a:graphic>
      </p:graphicFrame>
      <p:pic>
        <p:nvPicPr>
          <p:cNvPr id="3" name="Picture 2" descr="PIpe25 46.jpg"/>
          <p:cNvPicPr>
            <a:picLocks noChangeAspect="1"/>
          </p:cNvPicPr>
          <p:nvPr/>
        </p:nvPicPr>
        <p:blipFill>
          <a:blip r:embed="rId4"/>
          <a:stretch>
            <a:fillRect/>
          </a:stretch>
        </p:blipFill>
        <p:spPr>
          <a:xfrm>
            <a:off x="6096000" y="2286000"/>
            <a:ext cx="3048000" cy="2286000"/>
          </a:xfrm>
          <a:prstGeom prst="rect">
            <a:avLst/>
          </a:prstGeom>
        </p:spPr>
      </p:pic>
      <p:pic>
        <p:nvPicPr>
          <p:cNvPr id="4" name="Picture 3" descr="Pipe 25zoomed.jpg"/>
          <p:cNvPicPr>
            <a:picLocks noChangeAspect="1"/>
          </p:cNvPicPr>
          <p:nvPr/>
        </p:nvPicPr>
        <p:blipFill>
          <a:blip r:embed="rId5"/>
          <a:stretch>
            <a:fillRect/>
          </a:stretch>
        </p:blipFill>
        <p:spPr>
          <a:xfrm>
            <a:off x="6096000" y="0"/>
            <a:ext cx="3048000" cy="2286000"/>
          </a:xfrm>
          <a:prstGeom prst="rect">
            <a:avLst/>
          </a:prstGeom>
        </p:spPr>
      </p:pic>
      <p:pic>
        <p:nvPicPr>
          <p:cNvPr id="5" name="Picture 4" descr="PIpe25 19.jpg"/>
          <p:cNvPicPr>
            <a:picLocks noChangeAspect="1"/>
          </p:cNvPicPr>
          <p:nvPr/>
        </p:nvPicPr>
        <p:blipFill>
          <a:blip r:embed="rId6"/>
          <a:stretch>
            <a:fillRect/>
          </a:stretch>
        </p:blipFill>
        <p:spPr>
          <a:xfrm>
            <a:off x="6096000" y="4572000"/>
            <a:ext cx="3048000" cy="2286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Title 1"/>
          <p:cNvSpPr>
            <a:spLocks noGrp="1"/>
          </p:cNvSpPr>
          <p:nvPr>
            <p:ph type="title"/>
          </p:nvPr>
        </p:nvSpPr>
        <p:spPr/>
        <p:txBody>
          <a:bodyPr/>
          <a:lstStyle/>
          <a:p>
            <a:endParaRPr lang="en-US" smtClean="0"/>
          </a:p>
        </p:txBody>
      </p:sp>
      <p:pic>
        <p:nvPicPr>
          <p:cNvPr id="778243" name="Content Placeholder 3" descr="Nasco6.jpg"/>
          <p:cNvPicPr>
            <a:picLocks noGrp="1" noChangeAspect="1"/>
          </p:cNvPicPr>
          <p:nvPr>
            <p:ph idx="1"/>
          </p:nvPr>
        </p:nvPicPr>
        <p:blipFill>
          <a:blip r:embed="rId2"/>
          <a:srcRect/>
          <a:stretch>
            <a:fillRect/>
          </a:stretch>
        </p:blipFill>
        <p:spPr>
          <a:xfrm>
            <a:off x="0" y="76200"/>
            <a:ext cx="9021763" cy="6324600"/>
          </a:xfrm>
        </p:spPr>
      </p:pic>
      <p:sp>
        <p:nvSpPr>
          <p:cNvPr id="4" name="Rectangle 3"/>
          <p:cNvSpPr/>
          <p:nvPr/>
        </p:nvSpPr>
        <p:spPr>
          <a:xfrm>
            <a:off x="152400" y="3810000"/>
            <a:ext cx="883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2819400"/>
            <a:ext cx="4724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r>
              <a:rPr lang="en-US" dirty="0" smtClean="0"/>
              <a:t>Pipe No. 26</a:t>
            </a:r>
            <a:br>
              <a:rPr lang="en-US" dirty="0" smtClean="0"/>
            </a:br>
            <a:r>
              <a:rPr lang="en-US" dirty="0" smtClean="0"/>
              <a:t>66-Inch RCP Storm Drain</a:t>
            </a:r>
            <a:endParaRPr lang="en-US" dirty="0"/>
          </a:p>
        </p:txBody>
      </p:sp>
      <p:pic>
        <p:nvPicPr>
          <p:cNvPr id="3" name="Picture 2" descr="Pipe 26 15b.jpg"/>
          <p:cNvPicPr>
            <a:picLocks noChangeAspect="1"/>
          </p:cNvPicPr>
          <p:nvPr/>
        </p:nvPicPr>
        <p:blipFill>
          <a:blip r:embed="rId2"/>
          <a:stretch>
            <a:fillRect/>
          </a:stretch>
        </p:blipFill>
        <p:spPr>
          <a:xfrm>
            <a:off x="2895600" y="4495800"/>
            <a:ext cx="3149600" cy="2362200"/>
          </a:xfrm>
          <a:prstGeom prst="rect">
            <a:avLst/>
          </a:prstGeom>
        </p:spPr>
      </p:pic>
      <p:pic>
        <p:nvPicPr>
          <p:cNvPr id="5" name="Picture 4" descr="IMGP5589.JPG"/>
          <p:cNvPicPr>
            <a:picLocks noGrp="1" noChangeAspect="1"/>
          </p:cNvPicPr>
          <p:nvPr isPhoto="1"/>
        </p:nvPicPr>
        <p:blipFill>
          <a:blip r:embed="rId3" cstate="print">
            <a:lum/>
          </a:blip>
          <a:stretch>
            <a:fillRect/>
          </a:stretch>
        </p:blipFill>
        <p:spPr>
          <a:xfrm>
            <a:off x="5994400" y="4495800"/>
            <a:ext cx="3149600" cy="2362200"/>
          </a:xfrm>
          <a:prstGeom prst="rect">
            <a:avLst/>
          </a:prstGeom>
          <a:noFill/>
          <a:ln>
            <a:noFill/>
          </a:ln>
        </p:spPr>
      </p:pic>
      <p:pic>
        <p:nvPicPr>
          <p:cNvPr id="670722" name="Picture 2"/>
          <p:cNvPicPr>
            <a:picLocks noChangeAspect="1" noChangeArrowheads="1"/>
          </p:cNvPicPr>
          <p:nvPr/>
        </p:nvPicPr>
        <p:blipFill>
          <a:blip r:embed="rId4"/>
          <a:srcRect/>
          <a:stretch>
            <a:fillRect/>
          </a:stretch>
        </p:blipFill>
        <p:spPr bwMode="auto">
          <a:xfrm>
            <a:off x="0" y="4472796"/>
            <a:ext cx="3200400" cy="23852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cxnSp>
        <p:nvCxnSpPr>
          <p:cNvPr id="3" name="Straight Arrow Connector 2"/>
          <p:cNvCxnSpPr/>
          <p:nvPr/>
        </p:nvCxnSpPr>
        <p:spPr>
          <a:xfrm rot="16200000" flipH="1">
            <a:off x="2971800" y="3505200"/>
            <a:ext cx="533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a:off x="5600700" y="3314700"/>
            <a:ext cx="1143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V="1">
            <a:off x="6819900" y="4229100"/>
            <a:ext cx="9144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3048000"/>
            <a:ext cx="1721946" cy="253916"/>
          </a:xfrm>
          <a:prstGeom prst="rect">
            <a:avLst/>
          </a:prstGeom>
          <a:solidFill>
            <a:schemeClr val="bg1"/>
          </a:solidFill>
        </p:spPr>
        <p:txBody>
          <a:bodyPr wrap="none" rtlCol="0">
            <a:spAutoFit/>
          </a:bodyPr>
          <a:lstStyle/>
          <a:p>
            <a:r>
              <a:rPr lang="en-US" sz="1050" dirty="0" smtClean="0"/>
              <a:t>James Avenue Pump station</a:t>
            </a:r>
            <a:endParaRPr lang="en-US" sz="1050" dirty="0"/>
          </a:p>
        </p:txBody>
      </p:sp>
      <p:sp>
        <p:nvSpPr>
          <p:cNvPr id="9" name="TextBox 8"/>
          <p:cNvSpPr txBox="1"/>
          <p:nvPr/>
        </p:nvSpPr>
        <p:spPr>
          <a:xfrm>
            <a:off x="7315200" y="5181600"/>
            <a:ext cx="925253" cy="246221"/>
          </a:xfrm>
          <a:prstGeom prst="rect">
            <a:avLst/>
          </a:prstGeom>
          <a:solidFill>
            <a:schemeClr val="bg1"/>
          </a:solidFill>
        </p:spPr>
        <p:txBody>
          <a:bodyPr wrap="none" rtlCol="0">
            <a:spAutoFit/>
          </a:bodyPr>
          <a:lstStyle/>
          <a:p>
            <a:r>
              <a:rPr lang="en-US" sz="1000" dirty="0" smtClean="0"/>
              <a:t>Pipe # 26 inlet</a:t>
            </a:r>
            <a:endParaRPr lang="en-US" sz="1000" dirty="0"/>
          </a:p>
        </p:txBody>
      </p:sp>
      <p:sp>
        <p:nvSpPr>
          <p:cNvPr id="10" name="TextBox 9"/>
          <p:cNvSpPr txBox="1"/>
          <p:nvPr/>
        </p:nvSpPr>
        <p:spPr>
          <a:xfrm>
            <a:off x="5867400" y="2514600"/>
            <a:ext cx="978153" cy="246221"/>
          </a:xfrm>
          <a:prstGeom prst="rect">
            <a:avLst/>
          </a:prstGeom>
          <a:solidFill>
            <a:schemeClr val="bg1"/>
          </a:solidFill>
        </p:spPr>
        <p:txBody>
          <a:bodyPr wrap="none" rtlCol="0">
            <a:spAutoFit/>
          </a:bodyPr>
          <a:lstStyle/>
          <a:p>
            <a:r>
              <a:rPr lang="en-US" sz="1000" dirty="0" smtClean="0"/>
              <a:t>Pipe #26 outlet</a:t>
            </a:r>
            <a:endParaRPr lang="en-US" sz="1000" dirty="0"/>
          </a:p>
        </p:txBody>
      </p:sp>
      <p:sp>
        <p:nvSpPr>
          <p:cNvPr id="13" name="Rectangle 12"/>
          <p:cNvSpPr/>
          <p:nvPr/>
        </p:nvSpPr>
        <p:spPr>
          <a:xfrm>
            <a:off x="1828800" y="6248400"/>
            <a:ext cx="6324600" cy="369332"/>
          </a:xfrm>
          <a:prstGeom prst="rect">
            <a:avLst/>
          </a:prstGeom>
          <a:solidFill>
            <a:schemeClr val="bg1"/>
          </a:solidFill>
        </p:spPr>
        <p:txBody>
          <a:bodyPr wrap="square">
            <a:spAutoFit/>
          </a:bodyPr>
          <a:lstStyle/>
          <a:p>
            <a:pPr fontAlgn="t"/>
            <a:r>
              <a:rPr lang="en-US" dirty="0" smtClean="0">
                <a:solidFill>
                  <a:srgbClr val="FF0000"/>
                </a:solidFill>
              </a:rPr>
              <a:t>Pipe No. 26. Culvert through East Bank Levee near control weir</a:t>
            </a:r>
            <a:endParaRPr lang="en-US" dirty="0">
              <a:solidFill>
                <a:srgbClr val="FF0000"/>
              </a:solidFill>
            </a:endParaRPr>
          </a:p>
        </p:txBody>
      </p:sp>
      <p:cxnSp>
        <p:nvCxnSpPr>
          <p:cNvPr id="12" name="Straight Connector 11"/>
          <p:cNvCxnSpPr/>
          <p:nvPr/>
        </p:nvCxnSpPr>
        <p:spPr>
          <a:xfrm>
            <a:off x="6248400" y="4038600"/>
            <a:ext cx="609600" cy="1588"/>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0" y="0"/>
          <a:ext cx="5334000" cy="6903458"/>
        </p:xfrm>
        <a:graphic>
          <a:graphicData uri="http://schemas.openxmlformats.org/presentationml/2006/ole">
            <p:oleObj spid="_x0000_s147458" name="Acrobat Document" r:id="rId3" imgW="4509360" imgH="5847120" progId="AcroExch.Document.7">
              <p:embed/>
            </p:oleObj>
          </a:graphicData>
        </a:graphic>
      </p:graphicFrame>
      <p:pic>
        <p:nvPicPr>
          <p:cNvPr id="3" name="Picture 2" descr="Pipe 26 15b.jpg"/>
          <p:cNvPicPr>
            <a:picLocks noChangeAspect="1"/>
          </p:cNvPicPr>
          <p:nvPr/>
        </p:nvPicPr>
        <p:blipFill>
          <a:blip r:embed="rId4"/>
          <a:stretch>
            <a:fillRect/>
          </a:stretch>
        </p:blipFill>
        <p:spPr>
          <a:xfrm>
            <a:off x="5994400" y="0"/>
            <a:ext cx="3149600" cy="2362200"/>
          </a:xfrm>
          <a:prstGeom prst="rect">
            <a:avLst/>
          </a:prstGeom>
        </p:spPr>
      </p:pic>
      <p:pic>
        <p:nvPicPr>
          <p:cNvPr id="4" name="Picture 3" descr="Pipe 26 20.4.jpg"/>
          <p:cNvPicPr>
            <a:picLocks noChangeAspect="1"/>
          </p:cNvPicPr>
          <p:nvPr/>
        </p:nvPicPr>
        <p:blipFill>
          <a:blip r:embed="rId5"/>
          <a:stretch>
            <a:fillRect/>
          </a:stretch>
        </p:blipFill>
        <p:spPr>
          <a:xfrm>
            <a:off x="5994400" y="2286000"/>
            <a:ext cx="3149600" cy="2362200"/>
          </a:xfrm>
          <a:prstGeom prst="rect">
            <a:avLst/>
          </a:prstGeom>
        </p:spPr>
      </p:pic>
      <p:pic>
        <p:nvPicPr>
          <p:cNvPr id="5" name="Picture 4" descr="IMGP5589.JPG"/>
          <p:cNvPicPr>
            <a:picLocks noGrp="1" noChangeAspect="1"/>
          </p:cNvPicPr>
          <p:nvPr isPhoto="1"/>
        </p:nvPicPr>
        <p:blipFill>
          <a:blip r:embed="rId6" cstate="print">
            <a:lum/>
          </a:blip>
          <a:stretch>
            <a:fillRect/>
          </a:stretch>
        </p:blipFill>
        <p:spPr>
          <a:xfrm>
            <a:off x="5994400" y="4495800"/>
            <a:ext cx="3149600" cy="23622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8006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Title 1"/>
          <p:cNvSpPr>
            <a:spLocks noGrp="1"/>
          </p:cNvSpPr>
          <p:nvPr>
            <p:ph type="title"/>
          </p:nvPr>
        </p:nvSpPr>
        <p:spPr/>
        <p:txBody>
          <a:bodyPr/>
          <a:lstStyle/>
          <a:p>
            <a:endParaRPr lang="en-US" smtClean="0"/>
          </a:p>
        </p:txBody>
      </p:sp>
      <p:pic>
        <p:nvPicPr>
          <p:cNvPr id="775171" name="Content Placeholder 3" descr="Nasco3.jpg"/>
          <p:cNvPicPr>
            <a:picLocks noGrp="1" noChangeAspect="1"/>
          </p:cNvPicPr>
          <p:nvPr>
            <p:ph idx="1"/>
          </p:nvPr>
        </p:nvPicPr>
        <p:blipFill>
          <a:blip r:embed="rId2"/>
          <a:srcRect/>
          <a:stretch>
            <a:fillRect/>
          </a:stretch>
        </p:blipFill>
        <p:spPr>
          <a:xfrm>
            <a:off x="0" y="76200"/>
            <a:ext cx="9144000" cy="6518275"/>
          </a:xfrm>
        </p:spPr>
      </p:pic>
      <p:sp>
        <p:nvSpPr>
          <p:cNvPr id="4" name="Rectangle 3"/>
          <p:cNvSpPr/>
          <p:nvPr/>
        </p:nvSpPr>
        <p:spPr>
          <a:xfrm>
            <a:off x="0" y="2743200"/>
            <a:ext cx="7924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srcRect/>
          <a:stretch>
            <a:fillRect/>
          </a:stretch>
        </p:blipFill>
        <p:spPr bwMode="auto">
          <a:xfrm>
            <a:off x="0" y="0"/>
            <a:ext cx="9213370" cy="6858000"/>
          </a:xfrm>
          <a:prstGeom prst="rect">
            <a:avLst/>
          </a:prstGeom>
          <a:noFill/>
          <a:ln w="9525">
            <a:noFill/>
            <a:miter lim="800000"/>
            <a:headEnd/>
            <a:tailEnd/>
          </a:ln>
          <a:effectLst/>
        </p:spPr>
      </p:pic>
      <p:cxnSp>
        <p:nvCxnSpPr>
          <p:cNvPr id="3" name="Straight Arrow Connector 2"/>
          <p:cNvCxnSpPr/>
          <p:nvPr/>
        </p:nvCxnSpPr>
        <p:spPr>
          <a:xfrm rot="16200000" flipH="1">
            <a:off x="4114800" y="3124200"/>
            <a:ext cx="533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a:off x="4838700" y="3314700"/>
            <a:ext cx="1066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a:off x="6477000" y="3429000"/>
            <a:ext cx="685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V="1">
            <a:off x="7239000" y="4343400"/>
            <a:ext cx="8382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81400" y="2819400"/>
            <a:ext cx="920445" cy="253916"/>
          </a:xfrm>
          <a:prstGeom prst="rect">
            <a:avLst/>
          </a:prstGeom>
          <a:solidFill>
            <a:schemeClr val="bg1"/>
          </a:solidFill>
        </p:spPr>
        <p:txBody>
          <a:bodyPr wrap="none" rtlCol="0">
            <a:spAutoFit/>
          </a:bodyPr>
          <a:lstStyle/>
          <a:p>
            <a:r>
              <a:rPr lang="en-US" sz="1050" dirty="0" smtClean="0"/>
              <a:t>Pump Station</a:t>
            </a:r>
            <a:endParaRPr lang="en-US" sz="1050" dirty="0"/>
          </a:p>
        </p:txBody>
      </p:sp>
      <p:sp>
        <p:nvSpPr>
          <p:cNvPr id="8" name="TextBox 7"/>
          <p:cNvSpPr txBox="1"/>
          <p:nvPr/>
        </p:nvSpPr>
        <p:spPr>
          <a:xfrm>
            <a:off x="4495800" y="2438400"/>
            <a:ext cx="2053767" cy="246221"/>
          </a:xfrm>
          <a:prstGeom prst="rect">
            <a:avLst/>
          </a:prstGeom>
          <a:solidFill>
            <a:schemeClr val="bg1"/>
          </a:solidFill>
        </p:spPr>
        <p:txBody>
          <a:bodyPr wrap="none" rtlCol="0">
            <a:spAutoFit/>
          </a:bodyPr>
          <a:lstStyle/>
          <a:p>
            <a:r>
              <a:rPr lang="en-US" sz="1000" dirty="0" smtClean="0"/>
              <a:t>Pump Station Discharge Well/outlet</a:t>
            </a:r>
            <a:endParaRPr lang="en-US" sz="1000" dirty="0"/>
          </a:p>
        </p:txBody>
      </p:sp>
      <p:sp>
        <p:nvSpPr>
          <p:cNvPr id="9" name="TextBox 8"/>
          <p:cNvSpPr txBox="1"/>
          <p:nvPr/>
        </p:nvSpPr>
        <p:spPr>
          <a:xfrm>
            <a:off x="7315200" y="4953000"/>
            <a:ext cx="925253" cy="246221"/>
          </a:xfrm>
          <a:prstGeom prst="rect">
            <a:avLst/>
          </a:prstGeom>
          <a:solidFill>
            <a:schemeClr val="bg1"/>
          </a:solidFill>
        </p:spPr>
        <p:txBody>
          <a:bodyPr wrap="none" rtlCol="0">
            <a:spAutoFit/>
          </a:bodyPr>
          <a:lstStyle/>
          <a:p>
            <a:r>
              <a:rPr lang="en-US" sz="1000" dirty="0" smtClean="0"/>
              <a:t>Pipe # 26 inlet</a:t>
            </a:r>
            <a:endParaRPr lang="en-US" sz="1000" dirty="0"/>
          </a:p>
        </p:txBody>
      </p:sp>
      <p:sp>
        <p:nvSpPr>
          <p:cNvPr id="10" name="TextBox 9"/>
          <p:cNvSpPr txBox="1"/>
          <p:nvPr/>
        </p:nvSpPr>
        <p:spPr>
          <a:xfrm>
            <a:off x="6477000" y="2819400"/>
            <a:ext cx="1489510" cy="246221"/>
          </a:xfrm>
          <a:prstGeom prst="rect">
            <a:avLst/>
          </a:prstGeom>
          <a:solidFill>
            <a:schemeClr val="bg1"/>
          </a:solidFill>
        </p:spPr>
        <p:txBody>
          <a:bodyPr wrap="none" rtlCol="0">
            <a:spAutoFit/>
          </a:bodyPr>
          <a:lstStyle/>
          <a:p>
            <a:r>
              <a:rPr lang="en-US" sz="1000" dirty="0" smtClean="0"/>
              <a:t>Pipe #26 </a:t>
            </a:r>
            <a:r>
              <a:rPr lang="en-US" sz="1000" dirty="0" err="1" smtClean="0"/>
              <a:t>Gatewell</a:t>
            </a:r>
            <a:r>
              <a:rPr lang="en-US" sz="1000" dirty="0" smtClean="0"/>
              <a:t>/outlet</a:t>
            </a:r>
            <a:endParaRPr lang="en-US" sz="1000" dirty="0"/>
          </a:p>
        </p:txBody>
      </p:sp>
      <p:sp>
        <p:nvSpPr>
          <p:cNvPr id="11" name="TextBox 10"/>
          <p:cNvSpPr txBox="1"/>
          <p:nvPr/>
        </p:nvSpPr>
        <p:spPr>
          <a:xfrm>
            <a:off x="2743200" y="914400"/>
            <a:ext cx="5358390" cy="369332"/>
          </a:xfrm>
          <a:prstGeom prst="rect">
            <a:avLst/>
          </a:prstGeom>
          <a:solidFill>
            <a:schemeClr val="bg1"/>
          </a:solidFill>
        </p:spPr>
        <p:txBody>
          <a:bodyPr wrap="none" rtlCol="0">
            <a:spAutoFit/>
          </a:bodyPr>
          <a:lstStyle/>
          <a:p>
            <a:r>
              <a:rPr lang="en-US" dirty="0" smtClean="0"/>
              <a:t>James Avenue Pump Station/ Opposite Gravity Culverts</a:t>
            </a:r>
            <a:endParaRPr lang="en-US" dirty="0"/>
          </a:p>
        </p:txBody>
      </p:sp>
      <p:cxnSp>
        <p:nvCxnSpPr>
          <p:cNvPr id="12" name="Straight Arrow Connector 11"/>
          <p:cNvCxnSpPr/>
          <p:nvPr/>
        </p:nvCxnSpPr>
        <p:spPr>
          <a:xfrm rot="5400000" flipH="1" flipV="1">
            <a:off x="5372100" y="4152900"/>
            <a:ext cx="10668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10200" y="4876800"/>
            <a:ext cx="657552" cy="253916"/>
          </a:xfrm>
          <a:prstGeom prst="rect">
            <a:avLst/>
          </a:prstGeom>
          <a:solidFill>
            <a:schemeClr val="bg1"/>
          </a:solidFill>
        </p:spPr>
        <p:txBody>
          <a:bodyPr wrap="none" rtlCol="0">
            <a:spAutoFit/>
          </a:bodyPr>
          <a:lstStyle/>
          <a:p>
            <a:r>
              <a:rPr lang="en-US" sz="1050" dirty="0" smtClean="0"/>
              <a:t>Pipe #27</a:t>
            </a:r>
            <a:endParaRPr lang="en-US" sz="1050" dirty="0"/>
          </a:p>
        </p:txBody>
      </p:sp>
      <p:sp>
        <p:nvSpPr>
          <p:cNvPr id="14" name="TextBox 13"/>
          <p:cNvSpPr txBox="1"/>
          <p:nvPr/>
        </p:nvSpPr>
        <p:spPr>
          <a:xfrm>
            <a:off x="8209129" y="2667000"/>
            <a:ext cx="934871" cy="253916"/>
          </a:xfrm>
          <a:prstGeom prst="rect">
            <a:avLst/>
          </a:prstGeom>
          <a:solidFill>
            <a:schemeClr val="bg1"/>
          </a:solidFill>
        </p:spPr>
        <p:txBody>
          <a:bodyPr wrap="none" rtlCol="0">
            <a:spAutoFit/>
          </a:bodyPr>
          <a:lstStyle/>
          <a:p>
            <a:r>
              <a:rPr lang="en-US" sz="1050" dirty="0" smtClean="0"/>
              <a:t>Pipe #27 Inlet</a:t>
            </a:r>
            <a:endParaRPr lang="en-US" sz="1050" dirty="0"/>
          </a:p>
        </p:txBody>
      </p:sp>
      <p:cxnSp>
        <p:nvCxnSpPr>
          <p:cNvPr id="15" name="Straight Arrow Connector 14"/>
          <p:cNvCxnSpPr/>
          <p:nvPr/>
        </p:nvCxnSpPr>
        <p:spPr>
          <a:xfrm rot="10800000" flipV="1">
            <a:off x="7620000" y="3048000"/>
            <a:ext cx="8382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r>
              <a:rPr lang="en-US" dirty="0" smtClean="0"/>
              <a:t>Pipe No. 27</a:t>
            </a:r>
            <a:br>
              <a:rPr lang="en-US" dirty="0" smtClean="0"/>
            </a:br>
            <a:r>
              <a:rPr lang="en-US" dirty="0" smtClean="0"/>
              <a:t>42-Inch RCP Storm Drain/Siphon</a:t>
            </a:r>
            <a:endParaRPr lang="en-US" dirty="0"/>
          </a:p>
        </p:txBody>
      </p:sp>
      <p:pic>
        <p:nvPicPr>
          <p:cNvPr id="3" name="Picture 2"/>
          <p:cNvPicPr>
            <a:picLocks noChangeAspect="1" noChangeArrowheads="1"/>
          </p:cNvPicPr>
          <p:nvPr/>
        </p:nvPicPr>
        <p:blipFill>
          <a:blip r:embed="rId2"/>
          <a:srcRect/>
          <a:stretch>
            <a:fillRect/>
          </a:stretch>
        </p:blipFill>
        <p:spPr bwMode="auto">
          <a:xfrm>
            <a:off x="0" y="4582808"/>
            <a:ext cx="3048000" cy="2291404"/>
          </a:xfrm>
          <a:prstGeom prst="rect">
            <a:avLst/>
          </a:prstGeom>
          <a:noFill/>
          <a:ln w="9525">
            <a:noFill/>
            <a:miter lim="800000"/>
            <a:headEnd/>
            <a:tailEnd/>
          </a:ln>
          <a:effectLst/>
        </p:spPr>
      </p:pic>
      <p:pic>
        <p:nvPicPr>
          <p:cNvPr id="4" name="Picture 3" descr="Pipe 2 173leakingjoint.jpg"/>
          <p:cNvPicPr>
            <a:picLocks noGrp="1" noChangeAspect="1"/>
          </p:cNvPicPr>
          <p:nvPr isPhoto="1"/>
        </p:nvPicPr>
        <p:blipFill>
          <a:blip r:embed="rId3">
            <a:lum/>
          </a:blip>
          <a:stretch>
            <a:fillRect/>
          </a:stretch>
        </p:blipFill>
        <p:spPr>
          <a:xfrm>
            <a:off x="2971800" y="4572000"/>
            <a:ext cx="3048000" cy="2286000"/>
          </a:xfrm>
          <a:prstGeom prst="rect">
            <a:avLst/>
          </a:prstGeom>
          <a:noFill/>
          <a:ln>
            <a:noFill/>
          </a:ln>
        </p:spPr>
      </p:pic>
      <p:pic>
        <p:nvPicPr>
          <p:cNvPr id="5" name="Picture 2"/>
          <p:cNvPicPr>
            <a:picLocks noChangeAspect="1" noChangeArrowheads="1"/>
          </p:cNvPicPr>
          <p:nvPr/>
        </p:nvPicPr>
        <p:blipFill>
          <a:blip r:embed="rId4"/>
          <a:srcRect/>
          <a:stretch>
            <a:fillRect/>
          </a:stretch>
        </p:blipFill>
        <p:spPr bwMode="auto">
          <a:xfrm>
            <a:off x="6019800" y="4572000"/>
            <a:ext cx="31242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cxnSp>
        <p:nvCxnSpPr>
          <p:cNvPr id="3" name="Straight Arrow Connector 2"/>
          <p:cNvCxnSpPr/>
          <p:nvPr/>
        </p:nvCxnSpPr>
        <p:spPr>
          <a:xfrm rot="16200000" flipH="1">
            <a:off x="2971800" y="3505200"/>
            <a:ext cx="533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V="1">
            <a:off x="6743700" y="3848100"/>
            <a:ext cx="9144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52600" y="3048000"/>
            <a:ext cx="1721946" cy="253916"/>
          </a:xfrm>
          <a:prstGeom prst="rect">
            <a:avLst/>
          </a:prstGeom>
          <a:solidFill>
            <a:schemeClr val="bg1"/>
          </a:solidFill>
        </p:spPr>
        <p:txBody>
          <a:bodyPr wrap="none" rtlCol="0">
            <a:spAutoFit/>
          </a:bodyPr>
          <a:lstStyle/>
          <a:p>
            <a:r>
              <a:rPr lang="en-US" sz="1050" dirty="0" smtClean="0"/>
              <a:t>James Avenue Pump station</a:t>
            </a:r>
            <a:endParaRPr lang="en-US" sz="1050" dirty="0"/>
          </a:p>
        </p:txBody>
      </p:sp>
      <p:sp>
        <p:nvSpPr>
          <p:cNvPr id="9" name="TextBox 8"/>
          <p:cNvSpPr txBox="1"/>
          <p:nvPr/>
        </p:nvSpPr>
        <p:spPr>
          <a:xfrm>
            <a:off x="7620000" y="4572000"/>
            <a:ext cx="925253" cy="246221"/>
          </a:xfrm>
          <a:prstGeom prst="rect">
            <a:avLst/>
          </a:prstGeom>
          <a:solidFill>
            <a:schemeClr val="bg1"/>
          </a:solidFill>
        </p:spPr>
        <p:txBody>
          <a:bodyPr wrap="none" rtlCol="0">
            <a:spAutoFit/>
          </a:bodyPr>
          <a:lstStyle/>
          <a:p>
            <a:r>
              <a:rPr lang="en-US" sz="1000" dirty="0" smtClean="0"/>
              <a:t>Pipe # 27 inlet</a:t>
            </a:r>
            <a:endParaRPr lang="en-US" sz="1000" dirty="0"/>
          </a:p>
        </p:txBody>
      </p:sp>
      <p:sp>
        <p:nvSpPr>
          <p:cNvPr id="13" name="Rectangle 12"/>
          <p:cNvSpPr/>
          <p:nvPr/>
        </p:nvSpPr>
        <p:spPr>
          <a:xfrm>
            <a:off x="1828800" y="6248400"/>
            <a:ext cx="3352800" cy="369332"/>
          </a:xfrm>
          <a:prstGeom prst="rect">
            <a:avLst/>
          </a:prstGeom>
          <a:solidFill>
            <a:schemeClr val="bg1"/>
          </a:solidFill>
        </p:spPr>
        <p:txBody>
          <a:bodyPr wrap="square">
            <a:spAutoFit/>
          </a:bodyPr>
          <a:lstStyle/>
          <a:p>
            <a:pPr fontAlgn="t"/>
            <a:r>
              <a:rPr lang="en-US" dirty="0" smtClean="0">
                <a:solidFill>
                  <a:srgbClr val="FF0000"/>
                </a:solidFill>
              </a:rPr>
              <a:t>Pipe No. 27. Storm Drain/Siphon</a:t>
            </a:r>
            <a:endParaRPr lang="en-US" dirty="0">
              <a:solidFill>
                <a:srgbClr val="FF0000"/>
              </a:solidFill>
            </a:endParaRPr>
          </a:p>
        </p:txBody>
      </p:sp>
      <p:sp>
        <p:nvSpPr>
          <p:cNvPr id="8" name="TextBox 7"/>
          <p:cNvSpPr txBox="1"/>
          <p:nvPr/>
        </p:nvSpPr>
        <p:spPr>
          <a:xfrm>
            <a:off x="5867400" y="4953000"/>
            <a:ext cx="692818" cy="246221"/>
          </a:xfrm>
          <a:prstGeom prst="rect">
            <a:avLst/>
          </a:prstGeom>
          <a:solidFill>
            <a:schemeClr val="bg1"/>
          </a:solidFill>
        </p:spPr>
        <p:txBody>
          <a:bodyPr wrap="none" rtlCol="0">
            <a:spAutoFit/>
          </a:bodyPr>
          <a:lstStyle/>
          <a:p>
            <a:r>
              <a:rPr lang="en-US" sz="1000" dirty="0" smtClean="0"/>
              <a:t>Pipe # 27 </a:t>
            </a:r>
            <a:endParaRPr lang="en-US" sz="1000" dirty="0"/>
          </a:p>
        </p:txBody>
      </p:sp>
      <p:cxnSp>
        <p:nvCxnSpPr>
          <p:cNvPr id="10" name="Straight Arrow Connector 9"/>
          <p:cNvCxnSpPr/>
          <p:nvPr/>
        </p:nvCxnSpPr>
        <p:spPr>
          <a:xfrm rot="16200000" flipV="1">
            <a:off x="5295900" y="3924300"/>
            <a:ext cx="914400" cy="685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pe 2 173leakingjoint.jpg"/>
          <p:cNvPicPr>
            <a:picLocks noGrp="1" noChangeAspect="1"/>
          </p:cNvPicPr>
          <p:nvPr isPhoto="1"/>
        </p:nvPicPr>
        <p:blipFill>
          <a:blip r:embed="rId3">
            <a:lum/>
          </a:blip>
          <a:stretch>
            <a:fillRect/>
          </a:stretch>
        </p:blipFill>
        <p:spPr>
          <a:xfrm>
            <a:off x="6019800" y="2362200"/>
            <a:ext cx="3124200" cy="2343150"/>
          </a:xfrm>
          <a:prstGeom prst="rect">
            <a:avLst/>
          </a:prstGeom>
          <a:noFill/>
          <a:ln>
            <a:noFill/>
          </a:ln>
        </p:spPr>
      </p:pic>
      <p:pic>
        <p:nvPicPr>
          <p:cNvPr id="4" name="Picture 3" descr="Pipe 2start.jpg"/>
          <p:cNvPicPr>
            <a:picLocks noGrp="1" noChangeAspect="1"/>
          </p:cNvPicPr>
          <p:nvPr isPhoto="1"/>
        </p:nvPicPr>
        <p:blipFill>
          <a:blip r:embed="rId4">
            <a:lum/>
          </a:blip>
          <a:stretch>
            <a:fillRect/>
          </a:stretch>
        </p:blipFill>
        <p:spPr>
          <a:xfrm>
            <a:off x="5994400" y="0"/>
            <a:ext cx="3149600" cy="2362200"/>
          </a:xfrm>
          <a:prstGeom prst="rect">
            <a:avLst/>
          </a:prstGeom>
          <a:noFill/>
          <a:ln>
            <a:noFill/>
          </a:ln>
        </p:spPr>
      </p:pic>
      <p:pic>
        <p:nvPicPr>
          <p:cNvPr id="5" name="Picture 4" descr="Pipe 2 173leakingjanddamgedjoints.jpg"/>
          <p:cNvPicPr>
            <a:picLocks noGrp="1" noChangeAspect="1"/>
          </p:cNvPicPr>
          <p:nvPr isPhoto="1"/>
        </p:nvPicPr>
        <p:blipFill>
          <a:blip r:embed="rId5">
            <a:lum/>
          </a:blip>
          <a:stretch>
            <a:fillRect/>
          </a:stretch>
        </p:blipFill>
        <p:spPr>
          <a:xfrm>
            <a:off x="5994400" y="4572000"/>
            <a:ext cx="3149600" cy="2286000"/>
          </a:xfrm>
          <a:prstGeom prst="rect">
            <a:avLst/>
          </a:prstGeom>
          <a:noFill/>
          <a:ln>
            <a:noFill/>
          </a:ln>
        </p:spPr>
      </p:pic>
      <p:graphicFrame>
        <p:nvGraphicFramePr>
          <p:cNvPr id="634883" name="Object 3"/>
          <p:cNvGraphicFramePr>
            <a:graphicFrameLocks noChangeAspect="1"/>
          </p:cNvGraphicFramePr>
          <p:nvPr/>
        </p:nvGraphicFramePr>
        <p:xfrm>
          <a:off x="0" y="0"/>
          <a:ext cx="5298877" cy="6858000"/>
        </p:xfrm>
        <a:graphic>
          <a:graphicData uri="http://schemas.openxmlformats.org/presentationml/2006/ole">
            <p:oleObj spid="_x0000_s148482" name="Acrobat Document" r:id="rId6" imgW="4509360" imgH="5847120" progId="AcroExch.Document.7">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828800" y="2743200"/>
            <a:ext cx="48006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600200" y="1676400"/>
            <a:ext cx="48768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Nasco6.jpg"/>
          <p:cNvPicPr>
            <a:picLocks noChangeAspect="1"/>
          </p:cNvPicPr>
          <p:nvPr/>
        </p:nvPicPr>
        <p:blipFill>
          <a:blip r:embed="rId3"/>
          <a:srcRect/>
          <a:stretch>
            <a:fillRect/>
          </a:stretch>
        </p:blipFill>
        <p:spPr>
          <a:xfrm>
            <a:off x="0" y="76200"/>
            <a:ext cx="9021763" cy="6324600"/>
          </a:xfrm>
          <a:prstGeom prst="rect">
            <a:avLst/>
          </a:prstGeom>
        </p:spPr>
      </p:pic>
      <p:sp>
        <p:nvSpPr>
          <p:cNvPr id="5" name="Rectangle 4"/>
          <p:cNvSpPr/>
          <p:nvPr/>
        </p:nvSpPr>
        <p:spPr>
          <a:xfrm>
            <a:off x="228600" y="3886200"/>
            <a:ext cx="8686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rmAutofit fontScale="90000"/>
          </a:bodyPr>
          <a:lstStyle/>
          <a:p>
            <a:r>
              <a:rPr lang="en-US" dirty="0" smtClean="0"/>
              <a:t>Pipe No. 28</a:t>
            </a:r>
            <a:br>
              <a:rPr lang="en-US" dirty="0" smtClean="0"/>
            </a:br>
            <a:r>
              <a:rPr lang="en-US" dirty="0" smtClean="0"/>
              <a:t>James Avenue Pump Station </a:t>
            </a:r>
            <a:br>
              <a:rPr lang="en-US" dirty="0" smtClean="0"/>
            </a:br>
            <a:r>
              <a:rPr lang="en-US" dirty="0" smtClean="0"/>
              <a:t>48-inch RCP Gravity Outlet</a:t>
            </a:r>
            <a:br>
              <a:rPr lang="en-US" dirty="0" smtClean="0"/>
            </a:br>
            <a:endParaRPr lang="en-US" dirty="0"/>
          </a:p>
        </p:txBody>
      </p:sp>
      <p:pic>
        <p:nvPicPr>
          <p:cNvPr id="3" name="Picture 2" descr="IMGP5555.JPG"/>
          <p:cNvPicPr>
            <a:picLocks noGrp="1" noChangeAspect="1"/>
          </p:cNvPicPr>
          <p:nvPr isPhoto="1"/>
        </p:nvPicPr>
        <p:blipFill>
          <a:blip r:embed="rId2" cstate="print">
            <a:lum/>
          </a:blip>
          <a:stretch>
            <a:fillRect/>
          </a:stretch>
        </p:blipFill>
        <p:spPr>
          <a:xfrm rot="5400000">
            <a:off x="-355600" y="4368800"/>
            <a:ext cx="2844800" cy="2133600"/>
          </a:xfrm>
          <a:prstGeom prst="rect">
            <a:avLst/>
          </a:prstGeom>
          <a:noFill/>
          <a:ln>
            <a:noFill/>
          </a:ln>
        </p:spPr>
      </p:pic>
      <p:pic>
        <p:nvPicPr>
          <p:cNvPr id="4" name="Picture 3" descr="Pipe 28 7.7.jpg"/>
          <p:cNvPicPr>
            <a:picLocks noGrp="1" noChangeAspect="1"/>
          </p:cNvPicPr>
          <p:nvPr isPhoto="1"/>
        </p:nvPicPr>
        <p:blipFill>
          <a:blip r:embed="rId3">
            <a:lum/>
          </a:blip>
          <a:stretch>
            <a:fillRect/>
          </a:stretch>
        </p:blipFill>
        <p:spPr>
          <a:xfrm>
            <a:off x="2133600" y="4038600"/>
            <a:ext cx="3759200" cy="2819400"/>
          </a:xfrm>
          <a:prstGeom prst="rect">
            <a:avLst/>
          </a:prstGeom>
          <a:noFill/>
          <a:ln>
            <a:noFill/>
          </a:ln>
        </p:spPr>
      </p:pic>
      <p:pic>
        <p:nvPicPr>
          <p:cNvPr id="5" name="Picture 2"/>
          <p:cNvPicPr>
            <a:picLocks noChangeAspect="1" noChangeArrowheads="1"/>
          </p:cNvPicPr>
          <p:nvPr/>
        </p:nvPicPr>
        <p:blipFill>
          <a:blip r:embed="rId4"/>
          <a:srcRect/>
          <a:stretch>
            <a:fillRect/>
          </a:stretch>
        </p:blipFill>
        <p:spPr bwMode="auto">
          <a:xfrm>
            <a:off x="5334000" y="4038600"/>
            <a:ext cx="3788434" cy="28194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Pump </a:t>
                      </a:r>
                      <a:r>
                        <a:rPr lang="en-US" sz="1000" b="0" i="0" u="none" strike="noStrike" dirty="0">
                          <a:solidFill>
                            <a:srgbClr val="000000"/>
                          </a:solidFill>
                          <a:latin typeface="Calibri"/>
                        </a:rPr>
                        <a:t>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cxnSp>
        <p:nvCxnSpPr>
          <p:cNvPr id="4" name="Straight Arrow Connector 3"/>
          <p:cNvCxnSpPr/>
          <p:nvPr/>
        </p:nvCxnSpPr>
        <p:spPr>
          <a:xfrm rot="16200000" flipH="1">
            <a:off x="3048000" y="3200400"/>
            <a:ext cx="533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6200000" flipH="1">
            <a:off x="4076700" y="3543300"/>
            <a:ext cx="7620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981700" y="3467100"/>
            <a:ext cx="6858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V="1">
            <a:off x="6553200" y="4419600"/>
            <a:ext cx="8382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9800" y="2819400"/>
            <a:ext cx="910827" cy="253916"/>
          </a:xfrm>
          <a:prstGeom prst="rect">
            <a:avLst/>
          </a:prstGeom>
          <a:solidFill>
            <a:schemeClr val="bg1"/>
          </a:solidFill>
        </p:spPr>
        <p:txBody>
          <a:bodyPr wrap="none" rtlCol="0">
            <a:spAutoFit/>
          </a:bodyPr>
          <a:lstStyle/>
          <a:p>
            <a:r>
              <a:rPr lang="en-US" sz="1050" dirty="0" smtClean="0"/>
              <a:t>Pump station</a:t>
            </a:r>
            <a:endParaRPr lang="en-US" sz="1050" dirty="0"/>
          </a:p>
        </p:txBody>
      </p:sp>
      <p:sp>
        <p:nvSpPr>
          <p:cNvPr id="12" name="TextBox 11"/>
          <p:cNvSpPr txBox="1"/>
          <p:nvPr/>
        </p:nvSpPr>
        <p:spPr>
          <a:xfrm>
            <a:off x="3657600" y="2819400"/>
            <a:ext cx="1098378" cy="246221"/>
          </a:xfrm>
          <a:prstGeom prst="rect">
            <a:avLst/>
          </a:prstGeom>
          <a:solidFill>
            <a:schemeClr val="bg1"/>
          </a:solidFill>
        </p:spPr>
        <p:txBody>
          <a:bodyPr wrap="none" rtlCol="0">
            <a:spAutoFit/>
          </a:bodyPr>
          <a:lstStyle/>
          <a:p>
            <a:r>
              <a:rPr lang="en-US" sz="1000" dirty="0" smtClean="0"/>
              <a:t>Pump Stat. outlet</a:t>
            </a:r>
            <a:endParaRPr lang="en-US" sz="1000" dirty="0"/>
          </a:p>
        </p:txBody>
      </p:sp>
      <p:sp>
        <p:nvSpPr>
          <p:cNvPr id="13" name="TextBox 12"/>
          <p:cNvSpPr txBox="1"/>
          <p:nvPr/>
        </p:nvSpPr>
        <p:spPr>
          <a:xfrm>
            <a:off x="6629400" y="4953000"/>
            <a:ext cx="925253" cy="246221"/>
          </a:xfrm>
          <a:prstGeom prst="rect">
            <a:avLst/>
          </a:prstGeom>
          <a:solidFill>
            <a:schemeClr val="bg1"/>
          </a:solidFill>
        </p:spPr>
        <p:txBody>
          <a:bodyPr wrap="none" rtlCol="0">
            <a:spAutoFit/>
          </a:bodyPr>
          <a:lstStyle/>
          <a:p>
            <a:r>
              <a:rPr lang="en-US" sz="1000" dirty="0" smtClean="0"/>
              <a:t>Pipe # 26 inlet</a:t>
            </a:r>
            <a:endParaRPr lang="en-US" sz="1000" dirty="0"/>
          </a:p>
        </p:txBody>
      </p:sp>
      <p:sp>
        <p:nvSpPr>
          <p:cNvPr id="14" name="TextBox 13"/>
          <p:cNvSpPr txBox="1"/>
          <p:nvPr/>
        </p:nvSpPr>
        <p:spPr>
          <a:xfrm>
            <a:off x="6019800" y="2819400"/>
            <a:ext cx="978153" cy="246221"/>
          </a:xfrm>
          <a:prstGeom prst="rect">
            <a:avLst/>
          </a:prstGeom>
          <a:solidFill>
            <a:schemeClr val="bg1"/>
          </a:solidFill>
        </p:spPr>
        <p:txBody>
          <a:bodyPr wrap="none" rtlCol="0">
            <a:spAutoFit/>
          </a:bodyPr>
          <a:lstStyle/>
          <a:p>
            <a:r>
              <a:rPr lang="en-US" sz="1000" dirty="0" smtClean="0"/>
              <a:t>Pipe #26 outlet</a:t>
            </a:r>
            <a:endParaRPr lang="en-US" sz="1000" dirty="0"/>
          </a:p>
        </p:txBody>
      </p:sp>
      <p:sp>
        <p:nvSpPr>
          <p:cNvPr id="15" name="TextBox 14"/>
          <p:cNvSpPr txBox="1"/>
          <p:nvPr/>
        </p:nvSpPr>
        <p:spPr>
          <a:xfrm>
            <a:off x="3124200" y="457200"/>
            <a:ext cx="2830968" cy="369332"/>
          </a:xfrm>
          <a:prstGeom prst="rect">
            <a:avLst/>
          </a:prstGeom>
          <a:solidFill>
            <a:schemeClr val="bg1"/>
          </a:solidFill>
        </p:spPr>
        <p:txBody>
          <a:bodyPr wrap="none" rtlCol="0">
            <a:spAutoFit/>
          </a:bodyPr>
          <a:lstStyle/>
          <a:p>
            <a:r>
              <a:rPr lang="en-US" dirty="0" smtClean="0"/>
              <a:t>James Avenue Pump Station</a:t>
            </a:r>
            <a:endParaRPr lang="en-US" dirty="0"/>
          </a:p>
        </p:txBody>
      </p:sp>
      <p:cxnSp>
        <p:nvCxnSpPr>
          <p:cNvPr id="17" name="Straight Arrow Connector 16"/>
          <p:cNvCxnSpPr/>
          <p:nvPr/>
        </p:nvCxnSpPr>
        <p:spPr>
          <a:xfrm rot="5400000" flipH="1" flipV="1">
            <a:off x="4533900" y="4457700"/>
            <a:ext cx="10668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0" y="5257800"/>
            <a:ext cx="657552" cy="253916"/>
          </a:xfrm>
          <a:prstGeom prst="rect">
            <a:avLst/>
          </a:prstGeom>
          <a:solidFill>
            <a:schemeClr val="bg1"/>
          </a:solidFill>
        </p:spPr>
        <p:txBody>
          <a:bodyPr wrap="none" rtlCol="0">
            <a:spAutoFit/>
          </a:bodyPr>
          <a:lstStyle/>
          <a:p>
            <a:r>
              <a:rPr lang="en-US" sz="1050" dirty="0" smtClean="0"/>
              <a:t>Pipe #27</a:t>
            </a:r>
            <a:endParaRPr lang="en-US" sz="1050" dirty="0"/>
          </a:p>
        </p:txBody>
      </p:sp>
      <p:sp>
        <p:nvSpPr>
          <p:cNvPr id="19" name="TextBox 18"/>
          <p:cNvSpPr txBox="1"/>
          <p:nvPr/>
        </p:nvSpPr>
        <p:spPr>
          <a:xfrm>
            <a:off x="3276600" y="5181600"/>
            <a:ext cx="657552" cy="253916"/>
          </a:xfrm>
          <a:prstGeom prst="rect">
            <a:avLst/>
          </a:prstGeom>
          <a:solidFill>
            <a:schemeClr val="bg1"/>
          </a:solidFill>
        </p:spPr>
        <p:txBody>
          <a:bodyPr wrap="none" rtlCol="0">
            <a:spAutoFit/>
          </a:bodyPr>
          <a:lstStyle/>
          <a:p>
            <a:r>
              <a:rPr lang="en-US" sz="1050" dirty="0" smtClean="0"/>
              <a:t>Pipe #28</a:t>
            </a:r>
            <a:endParaRPr lang="en-US" sz="1050" dirty="0"/>
          </a:p>
        </p:txBody>
      </p:sp>
      <p:cxnSp>
        <p:nvCxnSpPr>
          <p:cNvPr id="20" name="Straight Arrow Connector 19"/>
          <p:cNvCxnSpPr/>
          <p:nvPr/>
        </p:nvCxnSpPr>
        <p:spPr>
          <a:xfrm rot="5400000" flipH="1" flipV="1">
            <a:off x="3467100" y="4457700"/>
            <a:ext cx="9144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907" name="Object 3"/>
          <p:cNvGraphicFramePr>
            <a:graphicFrameLocks noChangeAspect="1"/>
          </p:cNvGraphicFramePr>
          <p:nvPr/>
        </p:nvGraphicFramePr>
        <p:xfrm>
          <a:off x="0" y="0"/>
          <a:ext cx="5334000" cy="6903458"/>
        </p:xfrm>
        <a:graphic>
          <a:graphicData uri="http://schemas.openxmlformats.org/presentationml/2006/ole">
            <p:oleObj spid="_x0000_s149506" name="Acrobat Document" r:id="rId3" imgW="4509360" imgH="5847120" progId="AcroExch.Document.7">
              <p:embed/>
            </p:oleObj>
          </a:graphicData>
        </a:graphic>
      </p:graphicFrame>
      <p:pic>
        <p:nvPicPr>
          <p:cNvPr id="4" name="Picture 3" descr="Pipe 28 7.7.jpg"/>
          <p:cNvPicPr>
            <a:picLocks noGrp="1" noChangeAspect="1"/>
          </p:cNvPicPr>
          <p:nvPr isPhoto="1"/>
        </p:nvPicPr>
        <p:blipFill>
          <a:blip r:embed="rId4">
            <a:lum/>
          </a:blip>
          <a:stretch>
            <a:fillRect/>
          </a:stretch>
        </p:blipFill>
        <p:spPr>
          <a:xfrm>
            <a:off x="6096000" y="2286000"/>
            <a:ext cx="3048000" cy="2286000"/>
          </a:xfrm>
          <a:prstGeom prst="rect">
            <a:avLst/>
          </a:prstGeom>
          <a:noFill/>
          <a:ln>
            <a:noFill/>
          </a:ln>
        </p:spPr>
      </p:pic>
      <p:pic>
        <p:nvPicPr>
          <p:cNvPr id="5" name="Picture 4" descr="Pipe 28 39d.jpg"/>
          <p:cNvPicPr>
            <a:picLocks noGrp="1" noChangeAspect="1"/>
          </p:cNvPicPr>
          <p:nvPr isPhoto="1"/>
        </p:nvPicPr>
        <p:blipFill>
          <a:blip r:embed="rId5">
            <a:lum/>
          </a:blip>
          <a:stretch>
            <a:fillRect/>
          </a:stretch>
        </p:blipFill>
        <p:spPr>
          <a:xfrm>
            <a:off x="6096000" y="0"/>
            <a:ext cx="3048000" cy="2286000"/>
          </a:xfrm>
          <a:prstGeom prst="rect">
            <a:avLst/>
          </a:prstGeom>
          <a:noFill/>
          <a:ln>
            <a:noFill/>
          </a:ln>
        </p:spPr>
      </p:pic>
      <p:pic>
        <p:nvPicPr>
          <p:cNvPr id="6" name="Picture 5" descr="Pipe 28 81.jpg"/>
          <p:cNvPicPr>
            <a:picLocks noGrp="1" noChangeAspect="1"/>
          </p:cNvPicPr>
          <p:nvPr isPhoto="1"/>
        </p:nvPicPr>
        <p:blipFill>
          <a:blip r:embed="rId6">
            <a:lum/>
          </a:blip>
          <a:stretch>
            <a:fillRect/>
          </a:stretch>
        </p:blipFill>
        <p:spPr>
          <a:xfrm>
            <a:off x="6096000" y="4572000"/>
            <a:ext cx="3048000" cy="2286000"/>
          </a:xfrm>
          <a:prstGeom prst="rect">
            <a:avLst/>
          </a:prstGeom>
          <a:noFill/>
          <a:ln>
            <a:noFill/>
          </a:ln>
        </p:spPr>
      </p:pic>
      <p:sp>
        <p:nvSpPr>
          <p:cNvPr id="8" name="TextBox 7"/>
          <p:cNvSpPr txBox="1"/>
          <p:nvPr/>
        </p:nvSpPr>
        <p:spPr>
          <a:xfrm>
            <a:off x="1524000" y="5791200"/>
            <a:ext cx="2363596" cy="369332"/>
          </a:xfrm>
          <a:prstGeom prst="rect">
            <a:avLst/>
          </a:prstGeom>
          <a:noFill/>
        </p:spPr>
        <p:txBody>
          <a:bodyPr wrap="none" rtlCol="0">
            <a:spAutoFit/>
          </a:bodyPr>
          <a:lstStyle/>
          <a:p>
            <a:r>
              <a:rPr lang="en-US" dirty="0" smtClean="0"/>
              <a:t>*Inspected inlet to out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6098" name="Picture 2"/>
          <p:cNvPicPr>
            <a:picLocks noChangeAspect="1" noChangeArrowheads="1"/>
          </p:cNvPicPr>
          <p:nvPr/>
        </p:nvPicPr>
        <p:blipFill>
          <a:blip r:embed="rId2"/>
          <a:srcRect/>
          <a:stretch>
            <a:fillRect/>
          </a:stretch>
        </p:blipFill>
        <p:spPr bwMode="auto">
          <a:xfrm>
            <a:off x="0" y="0"/>
            <a:ext cx="9144000" cy="6852356"/>
          </a:xfrm>
          <a:prstGeom prst="rect">
            <a:avLst/>
          </a:prstGeom>
          <a:noFill/>
          <a:ln w="9525">
            <a:noFill/>
            <a:miter lim="800000"/>
            <a:headEnd/>
            <a:tailEnd/>
          </a:ln>
          <a:effectLst/>
        </p:spPr>
      </p:pic>
      <p:cxnSp>
        <p:nvCxnSpPr>
          <p:cNvPr id="4" name="Straight Connector 3"/>
          <p:cNvCxnSpPr/>
          <p:nvPr/>
        </p:nvCxnSpPr>
        <p:spPr>
          <a:xfrm rot="16200000" flipH="1">
            <a:off x="1638300" y="2324100"/>
            <a:ext cx="2286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4600" y="914400"/>
            <a:ext cx="1261884" cy="369332"/>
          </a:xfrm>
          <a:prstGeom prst="rect">
            <a:avLst/>
          </a:prstGeom>
          <a:solidFill>
            <a:schemeClr val="bg1"/>
          </a:solidFill>
        </p:spPr>
        <p:txBody>
          <a:bodyPr wrap="none" rtlCol="0">
            <a:spAutoFit/>
          </a:bodyPr>
          <a:lstStyle/>
          <a:p>
            <a:r>
              <a:rPr lang="en-US" dirty="0" smtClean="0"/>
              <a:t>Pipe No. 23</a:t>
            </a:r>
            <a:endParaRPr lang="en-US" dirty="0"/>
          </a:p>
        </p:txBody>
      </p:sp>
      <p:cxnSp>
        <p:nvCxnSpPr>
          <p:cNvPr id="7" name="Straight Arrow Connector 6"/>
          <p:cNvCxnSpPr/>
          <p:nvPr/>
        </p:nvCxnSpPr>
        <p:spPr>
          <a:xfrm rot="10800000" flipV="1">
            <a:off x="1905000" y="1447800"/>
            <a:ext cx="1295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Title 1"/>
          <p:cNvSpPr>
            <a:spLocks noGrp="1"/>
          </p:cNvSpPr>
          <p:nvPr>
            <p:ph type="title"/>
          </p:nvPr>
        </p:nvSpPr>
        <p:spPr/>
        <p:txBody>
          <a:bodyPr/>
          <a:lstStyle/>
          <a:p>
            <a:endParaRPr lang="en-US" smtClean="0"/>
          </a:p>
        </p:txBody>
      </p:sp>
      <p:pic>
        <p:nvPicPr>
          <p:cNvPr id="778243" name="Content Placeholder 3" descr="Nasco6.jpg"/>
          <p:cNvPicPr>
            <a:picLocks noGrp="1" noChangeAspect="1"/>
          </p:cNvPicPr>
          <p:nvPr>
            <p:ph idx="1"/>
          </p:nvPr>
        </p:nvPicPr>
        <p:blipFill>
          <a:blip r:embed="rId2"/>
          <a:srcRect/>
          <a:stretch>
            <a:fillRect/>
          </a:stretch>
        </p:blipFill>
        <p:spPr>
          <a:xfrm>
            <a:off x="0" y="76200"/>
            <a:ext cx="9021763" cy="6324600"/>
          </a:xfrm>
        </p:spPr>
      </p:pic>
      <p:sp>
        <p:nvSpPr>
          <p:cNvPr id="4" name="Rectangle 3"/>
          <p:cNvSpPr/>
          <p:nvPr/>
        </p:nvSpPr>
        <p:spPr>
          <a:xfrm>
            <a:off x="152400" y="3581400"/>
            <a:ext cx="8763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rmAutofit/>
          </a:bodyPr>
          <a:lstStyle/>
          <a:p>
            <a:r>
              <a:rPr lang="en-US" dirty="0" smtClean="0"/>
              <a:t>Pipe No. 29, 30, 31</a:t>
            </a:r>
            <a:br>
              <a:rPr lang="en-US" dirty="0" smtClean="0"/>
            </a:br>
            <a:r>
              <a:rPr lang="en-US" dirty="0" smtClean="0"/>
              <a:t>30-Inch DIP Discharge Pipes</a:t>
            </a:r>
            <a:endParaRPr lang="en-US" dirty="0"/>
          </a:p>
        </p:txBody>
      </p:sp>
      <p:pic>
        <p:nvPicPr>
          <p:cNvPr id="6" name="Picture 5" descr="IMGP5556.JPG"/>
          <p:cNvPicPr>
            <a:picLocks noGrp="1" noChangeAspect="1"/>
          </p:cNvPicPr>
          <p:nvPr isPhoto="1"/>
        </p:nvPicPr>
        <p:blipFill>
          <a:blip r:embed="rId2" cstate="print">
            <a:lum/>
          </a:blip>
          <a:stretch>
            <a:fillRect/>
          </a:stretch>
        </p:blipFill>
        <p:spPr>
          <a:xfrm rot="5400000">
            <a:off x="3248025" y="4524375"/>
            <a:ext cx="2667000" cy="2000250"/>
          </a:xfrm>
          <a:prstGeom prst="rect">
            <a:avLst/>
          </a:prstGeom>
          <a:noFill/>
          <a:ln>
            <a:noFill/>
          </a:ln>
        </p:spPr>
      </p:pic>
      <p:pic>
        <p:nvPicPr>
          <p:cNvPr id="8" name="Picture 7" descr="IMGP5558.JPG"/>
          <p:cNvPicPr>
            <a:picLocks noGrp="1" noChangeAspect="1"/>
          </p:cNvPicPr>
          <p:nvPr isPhoto="1"/>
        </p:nvPicPr>
        <p:blipFill>
          <a:blip r:embed="rId3" cstate="print">
            <a:lum/>
          </a:blip>
          <a:stretch>
            <a:fillRect/>
          </a:stretch>
        </p:blipFill>
        <p:spPr>
          <a:xfrm>
            <a:off x="0" y="4171950"/>
            <a:ext cx="3581400" cy="2686050"/>
          </a:xfrm>
          <a:prstGeom prst="rect">
            <a:avLst/>
          </a:prstGeom>
          <a:noFill/>
          <a:ln>
            <a:noFill/>
          </a:ln>
        </p:spPr>
      </p:pic>
      <p:pic>
        <p:nvPicPr>
          <p:cNvPr id="9" name="Picture 8" descr="PumpPipe29 56.jpg"/>
          <p:cNvPicPr>
            <a:picLocks noGrp="1" noChangeAspect="1"/>
          </p:cNvPicPr>
          <p:nvPr isPhoto="1"/>
        </p:nvPicPr>
        <p:blipFill>
          <a:blip r:embed="rId4">
            <a:lum/>
          </a:blip>
          <a:stretch>
            <a:fillRect/>
          </a:stretch>
        </p:blipFill>
        <p:spPr>
          <a:xfrm>
            <a:off x="5562600" y="4171950"/>
            <a:ext cx="3581400" cy="268605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Pipe29 56.jpg"/>
          <p:cNvPicPr>
            <a:picLocks noGrp="1" noChangeAspect="1"/>
          </p:cNvPicPr>
          <p:nvPr isPhoto="1"/>
        </p:nvPicPr>
        <p:blipFill>
          <a:blip r:embed="rId3">
            <a:lum/>
          </a:blip>
          <a:stretch>
            <a:fillRect/>
          </a:stretch>
        </p:blipFill>
        <p:spPr>
          <a:xfrm>
            <a:off x="5994400" y="0"/>
            <a:ext cx="3149600" cy="2362200"/>
          </a:xfrm>
          <a:prstGeom prst="rect">
            <a:avLst/>
          </a:prstGeom>
          <a:noFill/>
          <a:ln>
            <a:noFill/>
          </a:ln>
        </p:spPr>
      </p:pic>
      <p:pic>
        <p:nvPicPr>
          <p:cNvPr id="4" name="Picture 3" descr="PumpPipe31 86.jpg"/>
          <p:cNvPicPr>
            <a:picLocks noGrp="1" noChangeAspect="1"/>
          </p:cNvPicPr>
          <p:nvPr isPhoto="1"/>
        </p:nvPicPr>
        <p:blipFill>
          <a:blip r:embed="rId4">
            <a:lum/>
          </a:blip>
          <a:stretch>
            <a:fillRect/>
          </a:stretch>
        </p:blipFill>
        <p:spPr>
          <a:xfrm>
            <a:off x="5994400" y="2362200"/>
            <a:ext cx="3149600" cy="2362200"/>
          </a:xfrm>
          <a:prstGeom prst="rect">
            <a:avLst/>
          </a:prstGeom>
          <a:noFill/>
          <a:ln>
            <a:noFill/>
          </a:ln>
        </p:spPr>
      </p:pic>
      <p:pic>
        <p:nvPicPr>
          <p:cNvPr id="5" name="Picture 4" descr="PumpPipe31 3.6.jpg"/>
          <p:cNvPicPr>
            <a:picLocks noGrp="1" noChangeAspect="1"/>
          </p:cNvPicPr>
          <p:nvPr isPhoto="1"/>
        </p:nvPicPr>
        <p:blipFill>
          <a:blip r:embed="rId5">
            <a:lum/>
          </a:blip>
          <a:stretch>
            <a:fillRect/>
          </a:stretch>
        </p:blipFill>
        <p:spPr>
          <a:xfrm>
            <a:off x="5994400" y="4495800"/>
            <a:ext cx="3149600" cy="2362200"/>
          </a:xfrm>
          <a:prstGeom prst="rect">
            <a:avLst/>
          </a:prstGeom>
          <a:noFill/>
          <a:ln>
            <a:noFill/>
          </a:ln>
        </p:spPr>
      </p:pic>
      <p:graphicFrame>
        <p:nvGraphicFramePr>
          <p:cNvPr id="636931" name="Object 3"/>
          <p:cNvGraphicFramePr>
            <a:graphicFrameLocks noChangeAspect="1"/>
          </p:cNvGraphicFramePr>
          <p:nvPr/>
        </p:nvGraphicFramePr>
        <p:xfrm>
          <a:off x="0" y="0"/>
          <a:ext cx="5298877" cy="6858000"/>
        </p:xfrm>
        <a:graphic>
          <a:graphicData uri="http://schemas.openxmlformats.org/presentationml/2006/ole">
            <p:oleObj spid="_x0000_s150530" name="Acrobat Document" r:id="rId6" imgW="4509360" imgH="5847120" progId="AcroExch.Document.7">
              <p:embed/>
            </p:oleObj>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470025"/>
          </a:xfrm>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 Federal Avenue 60-Inch RCP </a:t>
            </a:r>
            <a:br>
              <a:rPr lang="en-US" dirty="0" smtClean="0"/>
            </a:br>
            <a:r>
              <a:rPr lang="en-US" dirty="0" smtClean="0"/>
              <a:t>Gravity Outlet </a:t>
            </a:r>
            <a:br>
              <a:rPr lang="en-US" dirty="0" smtClean="0"/>
            </a:br>
            <a:r>
              <a:rPr lang="en-US" dirty="0" smtClean="0"/>
              <a:t>Pipe #32 (South Pipe)</a:t>
            </a:r>
            <a:endParaRPr lang="en-US" dirty="0"/>
          </a:p>
        </p:txBody>
      </p:sp>
      <p:pic>
        <p:nvPicPr>
          <p:cNvPr id="4" name="Picture 3" descr="IMGP5478.JPG"/>
          <p:cNvPicPr>
            <a:picLocks noGrp="1" noChangeAspect="1"/>
          </p:cNvPicPr>
          <p:nvPr isPhoto="1"/>
        </p:nvPicPr>
        <p:blipFill>
          <a:blip r:embed="rId2" cstate="print">
            <a:lum/>
          </a:blip>
          <a:stretch>
            <a:fillRect/>
          </a:stretch>
        </p:blipFill>
        <p:spPr>
          <a:xfrm rot="5400000">
            <a:off x="-355600" y="4546600"/>
            <a:ext cx="2844800" cy="2133600"/>
          </a:xfrm>
          <a:prstGeom prst="rect">
            <a:avLst/>
          </a:prstGeom>
          <a:noFill/>
          <a:ln>
            <a:noFill/>
          </a:ln>
        </p:spPr>
      </p:pic>
      <p:pic>
        <p:nvPicPr>
          <p:cNvPr id="5" name="Picture 2" descr="G:\Massillon, Ohio\StormPipesJPEGS\Pipe 32\Pipe 32 2.2.jpg"/>
          <p:cNvPicPr>
            <a:picLocks noChangeAspect="1" noChangeArrowheads="1"/>
          </p:cNvPicPr>
          <p:nvPr/>
        </p:nvPicPr>
        <p:blipFill>
          <a:blip r:embed="rId3"/>
          <a:srcRect/>
          <a:stretch>
            <a:fillRect/>
          </a:stretch>
        </p:blipFill>
        <p:spPr bwMode="auto">
          <a:xfrm rot="10800000" flipV="1">
            <a:off x="2133600" y="4191000"/>
            <a:ext cx="3556000" cy="2667000"/>
          </a:xfrm>
          <a:prstGeom prst="rect">
            <a:avLst/>
          </a:prstGeom>
          <a:noFill/>
        </p:spPr>
      </p:pic>
      <p:pic>
        <p:nvPicPr>
          <p:cNvPr id="6" name="Picture 5" descr="IMGP5509.JPG"/>
          <p:cNvPicPr>
            <a:picLocks noGrp="1" noChangeAspect="1"/>
          </p:cNvPicPr>
          <p:nvPr isPhoto="1"/>
        </p:nvPicPr>
        <p:blipFill>
          <a:blip r:embed="rId4" cstate="print">
            <a:lum/>
          </a:blip>
          <a:stretch>
            <a:fillRect/>
          </a:stretch>
        </p:blipFill>
        <p:spPr>
          <a:xfrm>
            <a:off x="5562600" y="4171950"/>
            <a:ext cx="3581400" cy="26860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55504" cy="6858000"/>
          </a:xfrm>
          <a:prstGeom prst="rect">
            <a:avLst/>
          </a:prstGeom>
          <a:noFill/>
          <a:ln w="9525">
            <a:noFill/>
            <a:miter lim="800000"/>
            <a:headEnd/>
            <a:tailEnd/>
          </a:ln>
          <a:effectLst/>
        </p:spPr>
      </p:pic>
      <p:sp>
        <p:nvSpPr>
          <p:cNvPr id="3" name="TextBox 2"/>
          <p:cNvSpPr txBox="1"/>
          <p:nvPr/>
        </p:nvSpPr>
        <p:spPr>
          <a:xfrm>
            <a:off x="3276600" y="914400"/>
            <a:ext cx="2951064" cy="369332"/>
          </a:xfrm>
          <a:prstGeom prst="rect">
            <a:avLst/>
          </a:prstGeom>
          <a:solidFill>
            <a:schemeClr val="bg1"/>
          </a:solidFill>
        </p:spPr>
        <p:txBody>
          <a:bodyPr wrap="none" rtlCol="0">
            <a:spAutoFit/>
          </a:bodyPr>
          <a:lstStyle/>
          <a:p>
            <a:r>
              <a:rPr lang="en-US" dirty="0" smtClean="0"/>
              <a:t>Federal Avenue Pump Station</a:t>
            </a:r>
            <a:endParaRPr lang="en-US" dirty="0"/>
          </a:p>
        </p:txBody>
      </p:sp>
      <p:cxnSp>
        <p:nvCxnSpPr>
          <p:cNvPr id="5" name="Straight Arrow Connector 4"/>
          <p:cNvCxnSpPr/>
          <p:nvPr/>
        </p:nvCxnSpPr>
        <p:spPr>
          <a:xfrm rot="5400000">
            <a:off x="6477000" y="4343400"/>
            <a:ext cx="609600" cy="3048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19600" y="4572000"/>
            <a:ext cx="6096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53200" y="3733800"/>
            <a:ext cx="1672253" cy="253916"/>
          </a:xfrm>
          <a:prstGeom prst="rect">
            <a:avLst/>
          </a:prstGeom>
          <a:solidFill>
            <a:schemeClr val="bg1"/>
          </a:solidFill>
        </p:spPr>
        <p:txBody>
          <a:bodyPr wrap="none" rtlCol="0">
            <a:spAutoFit/>
          </a:bodyPr>
          <a:lstStyle/>
          <a:p>
            <a:r>
              <a:rPr lang="en-US" sz="1050" dirty="0" smtClean="0"/>
              <a:t>Pump station/Storm Drains</a:t>
            </a:r>
            <a:endParaRPr lang="en-US" sz="1050" dirty="0"/>
          </a:p>
        </p:txBody>
      </p:sp>
      <p:sp>
        <p:nvSpPr>
          <p:cNvPr id="13" name="TextBox 12"/>
          <p:cNvSpPr txBox="1"/>
          <p:nvPr/>
        </p:nvSpPr>
        <p:spPr>
          <a:xfrm>
            <a:off x="3886200" y="4191000"/>
            <a:ext cx="513282" cy="253916"/>
          </a:xfrm>
          <a:prstGeom prst="rect">
            <a:avLst/>
          </a:prstGeom>
          <a:solidFill>
            <a:schemeClr val="bg1"/>
          </a:solidFill>
        </p:spPr>
        <p:txBody>
          <a:bodyPr wrap="none" rtlCol="0">
            <a:spAutoFit/>
          </a:bodyPr>
          <a:lstStyle/>
          <a:p>
            <a:r>
              <a:rPr lang="en-US" sz="1050" dirty="0" smtClean="0"/>
              <a:t>outlet</a:t>
            </a:r>
            <a:endParaRPr lang="en-US" sz="10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7874" name="Object 2"/>
          <p:cNvGraphicFramePr>
            <a:graphicFrameLocks noChangeAspect="1"/>
          </p:cNvGraphicFramePr>
          <p:nvPr/>
        </p:nvGraphicFramePr>
        <p:xfrm>
          <a:off x="0" y="0"/>
          <a:ext cx="5334000" cy="6903458"/>
        </p:xfrm>
        <a:graphic>
          <a:graphicData uri="http://schemas.openxmlformats.org/presentationml/2006/ole">
            <p:oleObj spid="_x0000_s151554" name="Acrobat Document" r:id="rId3" imgW="4509360" imgH="5847120" progId="AcroExch.Document.7">
              <p:embed/>
            </p:oleObj>
          </a:graphicData>
        </a:graphic>
      </p:graphicFrame>
      <p:pic>
        <p:nvPicPr>
          <p:cNvPr id="3" name="Picture 2" descr="G:\Massillon, Ohio\StormPipesJPEGS\Pipe 32\Pipe 32 2.2.jpg"/>
          <p:cNvPicPr>
            <a:picLocks noChangeAspect="1" noChangeArrowheads="1"/>
          </p:cNvPicPr>
          <p:nvPr/>
        </p:nvPicPr>
        <p:blipFill>
          <a:blip r:embed="rId4"/>
          <a:srcRect/>
          <a:stretch>
            <a:fillRect/>
          </a:stretch>
        </p:blipFill>
        <p:spPr bwMode="auto">
          <a:xfrm>
            <a:off x="6019800" y="-1"/>
            <a:ext cx="3124199" cy="2343149"/>
          </a:xfrm>
          <a:prstGeom prst="rect">
            <a:avLst/>
          </a:prstGeom>
          <a:noFill/>
        </p:spPr>
      </p:pic>
      <p:pic>
        <p:nvPicPr>
          <p:cNvPr id="4" name="Picture 3" descr="IMGP5508.JPG"/>
          <p:cNvPicPr>
            <a:picLocks noGrp="1" noChangeAspect="1"/>
          </p:cNvPicPr>
          <p:nvPr isPhoto="1"/>
        </p:nvPicPr>
        <p:blipFill>
          <a:blip r:embed="rId5" cstate="print">
            <a:lum/>
          </a:blip>
          <a:stretch>
            <a:fillRect/>
          </a:stretch>
        </p:blipFill>
        <p:spPr>
          <a:xfrm>
            <a:off x="5994400" y="2209800"/>
            <a:ext cx="3149600" cy="2362200"/>
          </a:xfrm>
          <a:prstGeom prst="rect">
            <a:avLst/>
          </a:prstGeom>
          <a:noFill/>
          <a:ln>
            <a:noFill/>
          </a:ln>
        </p:spPr>
      </p:pic>
      <p:pic>
        <p:nvPicPr>
          <p:cNvPr id="5" name="Picture 4" descr="IMGP5633.JPG"/>
          <p:cNvPicPr>
            <a:picLocks noGrp="1" noChangeAspect="1"/>
          </p:cNvPicPr>
          <p:nvPr isPhoto="1"/>
        </p:nvPicPr>
        <p:blipFill>
          <a:blip r:embed="rId6" cstate="print">
            <a:lum/>
          </a:blip>
          <a:stretch>
            <a:fillRect/>
          </a:stretch>
        </p:blipFill>
        <p:spPr>
          <a:xfrm>
            <a:off x="5994400" y="4495800"/>
            <a:ext cx="3149600" cy="2362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srcRect/>
          <a:stretch>
            <a:fillRect/>
          </a:stretch>
        </p:blipFill>
        <p:spPr bwMode="auto">
          <a:xfrm>
            <a:off x="0" y="-1"/>
            <a:ext cx="9144000" cy="6858001"/>
          </a:xfrm>
          <a:prstGeom prst="rect">
            <a:avLst/>
          </a:prstGeom>
          <a:noFill/>
          <a:ln w="9525">
            <a:noFill/>
            <a:miter lim="800000"/>
            <a:headEnd/>
            <a:tailEnd/>
          </a:ln>
          <a:effectLst/>
        </p:spPr>
      </p:pic>
      <p:cxnSp>
        <p:nvCxnSpPr>
          <p:cNvPr id="3" name="Straight Arrow Connector 2"/>
          <p:cNvCxnSpPr/>
          <p:nvPr/>
        </p:nvCxnSpPr>
        <p:spPr>
          <a:xfrm rot="5400000">
            <a:off x="4229100" y="3467100"/>
            <a:ext cx="9906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a:off x="3429000" y="2895600"/>
            <a:ext cx="914400" cy="152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657600" y="2057400"/>
            <a:ext cx="555473" cy="338554"/>
          </a:xfrm>
          <a:prstGeom prst="rect">
            <a:avLst/>
          </a:prstGeom>
          <a:solidFill>
            <a:schemeClr val="bg1"/>
          </a:solidFill>
        </p:spPr>
        <p:txBody>
          <a:bodyPr wrap="none" rtlCol="0">
            <a:spAutoFit/>
          </a:bodyPr>
          <a:lstStyle/>
          <a:p>
            <a:r>
              <a:rPr lang="en-US" sz="1600" dirty="0" smtClean="0"/>
              <a:t>inlet</a:t>
            </a:r>
            <a:endParaRPr lang="en-US" sz="1600" dirty="0"/>
          </a:p>
        </p:txBody>
      </p:sp>
      <p:sp>
        <p:nvSpPr>
          <p:cNvPr id="6" name="TextBox 5"/>
          <p:cNvSpPr txBox="1"/>
          <p:nvPr/>
        </p:nvSpPr>
        <p:spPr>
          <a:xfrm>
            <a:off x="4800600" y="2667000"/>
            <a:ext cx="1497205" cy="338554"/>
          </a:xfrm>
          <a:prstGeom prst="rect">
            <a:avLst/>
          </a:prstGeom>
          <a:solidFill>
            <a:schemeClr val="bg1"/>
          </a:solidFill>
        </p:spPr>
        <p:txBody>
          <a:bodyPr wrap="none" rtlCol="0">
            <a:spAutoFit/>
          </a:bodyPr>
          <a:lstStyle/>
          <a:p>
            <a:r>
              <a:rPr lang="en-US" sz="1600" dirty="0" err="1" smtClean="0"/>
              <a:t>Gatewell</a:t>
            </a:r>
            <a:r>
              <a:rPr lang="en-US" sz="1600" dirty="0" smtClean="0"/>
              <a:t>/outlet</a:t>
            </a:r>
            <a:endParaRPr lang="en-US" sz="1600" dirty="0"/>
          </a:p>
        </p:txBody>
      </p:sp>
      <p:sp>
        <p:nvSpPr>
          <p:cNvPr id="7" name="TextBox 6"/>
          <p:cNvSpPr txBox="1"/>
          <p:nvPr/>
        </p:nvSpPr>
        <p:spPr>
          <a:xfrm>
            <a:off x="1524000" y="457200"/>
            <a:ext cx="6418167" cy="923330"/>
          </a:xfrm>
          <a:prstGeom prst="rect">
            <a:avLst/>
          </a:prstGeom>
          <a:solidFill>
            <a:schemeClr val="bg1"/>
          </a:solidFill>
        </p:spPr>
        <p:txBody>
          <a:bodyPr wrap="none" rtlCol="0">
            <a:spAutoFit/>
          </a:bodyPr>
          <a:lstStyle/>
          <a:p>
            <a:pPr algn="ctr"/>
            <a:r>
              <a:rPr lang="en-US" dirty="0" smtClean="0"/>
              <a:t>Pipe #25</a:t>
            </a:r>
          </a:p>
          <a:p>
            <a:pPr algn="ctr"/>
            <a:r>
              <a:rPr lang="en-US" dirty="0" smtClean="0"/>
              <a:t>On culvert thru West Bank Levee opposite </a:t>
            </a:r>
            <a:r>
              <a:rPr lang="en-US" dirty="0" err="1" smtClean="0"/>
              <a:t>Croose</a:t>
            </a:r>
            <a:r>
              <a:rPr lang="en-US" dirty="0" smtClean="0"/>
              <a:t> Avenue, 1000 ft </a:t>
            </a:r>
          </a:p>
          <a:p>
            <a:pPr algn="ctr"/>
            <a:r>
              <a:rPr lang="en-US" dirty="0" smtClean="0"/>
              <a:t>upstream of Cherry Road</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724400" cy="198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p:nvPr>
        </p:nvSpPr>
        <p:spPr/>
        <p:txBody>
          <a:bodyPr/>
          <a:lstStyle/>
          <a:p>
            <a:endParaRPr lang="en-US" smtClean="0"/>
          </a:p>
        </p:txBody>
      </p:sp>
      <p:pic>
        <p:nvPicPr>
          <p:cNvPr id="776195" name="Content Placeholder 3" descr="Nasco4.jpg"/>
          <p:cNvPicPr>
            <a:picLocks noGrp="1" noChangeAspect="1"/>
          </p:cNvPicPr>
          <p:nvPr>
            <p:ph idx="1"/>
          </p:nvPr>
        </p:nvPicPr>
        <p:blipFill>
          <a:blip r:embed="rId2"/>
          <a:srcRect/>
          <a:stretch>
            <a:fillRect/>
          </a:stretch>
        </p:blipFill>
        <p:spPr>
          <a:xfrm>
            <a:off x="0" y="0"/>
            <a:ext cx="9067800" cy="6513513"/>
          </a:xfrm>
        </p:spPr>
      </p:pic>
      <p:sp>
        <p:nvSpPr>
          <p:cNvPr id="4" name="Rectangle 3"/>
          <p:cNvSpPr/>
          <p:nvPr/>
        </p:nvSpPr>
        <p:spPr>
          <a:xfrm>
            <a:off x="838200" y="3505200"/>
            <a:ext cx="6858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 Federal Avenue 60-Inch RCP </a:t>
            </a:r>
            <a:br>
              <a:rPr lang="en-US" dirty="0" smtClean="0"/>
            </a:br>
            <a:r>
              <a:rPr lang="en-US" dirty="0" smtClean="0"/>
              <a:t>Gravity Outlet </a:t>
            </a:r>
            <a:br>
              <a:rPr lang="en-US" dirty="0" smtClean="0"/>
            </a:br>
            <a:r>
              <a:rPr lang="en-US" dirty="0" smtClean="0"/>
              <a:t>Pipe #33 (North Pipe)</a:t>
            </a:r>
            <a:endParaRPr lang="en-US" dirty="0"/>
          </a:p>
        </p:txBody>
      </p:sp>
      <p:pic>
        <p:nvPicPr>
          <p:cNvPr id="3" name="Picture 2" descr="G:\Massillon, Ohio\StormPipesJPEGS\Pipe 32\Pipe 32 2.2.jpg"/>
          <p:cNvPicPr>
            <a:picLocks noChangeAspect="1" noChangeArrowheads="1"/>
          </p:cNvPicPr>
          <p:nvPr/>
        </p:nvPicPr>
        <p:blipFill>
          <a:blip r:embed="rId2"/>
          <a:srcRect/>
          <a:stretch>
            <a:fillRect/>
          </a:stretch>
        </p:blipFill>
        <p:spPr bwMode="auto">
          <a:xfrm>
            <a:off x="0" y="4114801"/>
            <a:ext cx="3657600" cy="2743200"/>
          </a:xfrm>
          <a:prstGeom prst="rect">
            <a:avLst/>
          </a:prstGeom>
          <a:noFill/>
        </p:spPr>
      </p:pic>
      <p:pic>
        <p:nvPicPr>
          <p:cNvPr id="4" name="Picture 3" descr="Pipe 33 2.jpg"/>
          <p:cNvPicPr>
            <a:picLocks noChangeAspect="1"/>
          </p:cNvPicPr>
          <p:nvPr/>
        </p:nvPicPr>
        <p:blipFill>
          <a:blip r:embed="rId3"/>
          <a:stretch>
            <a:fillRect/>
          </a:stretch>
        </p:blipFill>
        <p:spPr>
          <a:xfrm>
            <a:off x="3454400" y="4114800"/>
            <a:ext cx="3657600" cy="2743200"/>
          </a:xfrm>
          <a:prstGeom prst="rect">
            <a:avLst/>
          </a:prstGeom>
        </p:spPr>
      </p:pic>
      <p:pic>
        <p:nvPicPr>
          <p:cNvPr id="5" name="Picture 4" descr="IMGP5499.JPG"/>
          <p:cNvPicPr>
            <a:picLocks noGrp="1" noChangeAspect="1"/>
          </p:cNvPicPr>
          <p:nvPr isPhoto="1"/>
        </p:nvPicPr>
        <p:blipFill>
          <a:blip r:embed="rId4" cstate="print">
            <a:lum/>
          </a:blip>
          <a:stretch>
            <a:fillRect/>
          </a:stretch>
        </p:blipFill>
        <p:spPr>
          <a:xfrm rot="5400000">
            <a:off x="6743700" y="4457700"/>
            <a:ext cx="2743200" cy="2057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Massillon, Ohio\StormPipesJPEGS\Pipe 32\Pipe 32 2.2.jpg"/>
          <p:cNvPicPr>
            <a:picLocks noChangeAspect="1" noChangeArrowheads="1"/>
          </p:cNvPicPr>
          <p:nvPr/>
        </p:nvPicPr>
        <p:blipFill>
          <a:blip r:embed="rId3"/>
          <a:srcRect/>
          <a:stretch>
            <a:fillRect/>
          </a:stretch>
        </p:blipFill>
        <p:spPr bwMode="auto">
          <a:xfrm>
            <a:off x="6019800" y="-1"/>
            <a:ext cx="3124199" cy="2343149"/>
          </a:xfrm>
          <a:prstGeom prst="rect">
            <a:avLst/>
          </a:prstGeom>
          <a:noFill/>
        </p:spPr>
      </p:pic>
      <p:pic>
        <p:nvPicPr>
          <p:cNvPr id="4" name="Picture 3" descr="IMGP5508.JPG"/>
          <p:cNvPicPr>
            <a:picLocks noGrp="1" noChangeAspect="1"/>
          </p:cNvPicPr>
          <p:nvPr isPhoto="1"/>
        </p:nvPicPr>
        <p:blipFill>
          <a:blip r:embed="rId4" cstate="print">
            <a:lum/>
          </a:blip>
          <a:stretch>
            <a:fillRect/>
          </a:stretch>
        </p:blipFill>
        <p:spPr>
          <a:xfrm>
            <a:off x="5994400" y="2209800"/>
            <a:ext cx="3149600" cy="2362200"/>
          </a:xfrm>
          <a:prstGeom prst="rect">
            <a:avLst/>
          </a:prstGeom>
          <a:noFill/>
          <a:ln>
            <a:noFill/>
          </a:ln>
        </p:spPr>
      </p:pic>
      <p:pic>
        <p:nvPicPr>
          <p:cNvPr id="5" name="Picture 4" descr="IMGP5633.JPG"/>
          <p:cNvPicPr>
            <a:picLocks noGrp="1" noChangeAspect="1"/>
          </p:cNvPicPr>
          <p:nvPr isPhoto="1"/>
        </p:nvPicPr>
        <p:blipFill>
          <a:blip r:embed="rId5" cstate="print">
            <a:lum/>
          </a:blip>
          <a:stretch>
            <a:fillRect/>
          </a:stretch>
        </p:blipFill>
        <p:spPr>
          <a:xfrm>
            <a:off x="5994400" y="4495800"/>
            <a:ext cx="3149600" cy="2362200"/>
          </a:xfrm>
          <a:prstGeom prst="rect">
            <a:avLst/>
          </a:prstGeom>
          <a:noFill/>
          <a:ln>
            <a:noFill/>
          </a:ln>
        </p:spPr>
      </p:pic>
      <p:graphicFrame>
        <p:nvGraphicFramePr>
          <p:cNvPr id="848899" name="Object 3"/>
          <p:cNvGraphicFramePr>
            <a:graphicFrameLocks noChangeAspect="1"/>
          </p:cNvGraphicFramePr>
          <p:nvPr/>
        </p:nvGraphicFramePr>
        <p:xfrm>
          <a:off x="0" y="0"/>
          <a:ext cx="5334000" cy="6903458"/>
        </p:xfrm>
        <a:graphic>
          <a:graphicData uri="http://schemas.openxmlformats.org/presentationml/2006/ole">
            <p:oleObj spid="_x0000_s152578" name="Acrobat Document" r:id="rId6" imgW="4509360" imgH="5847120" progId="AcroExch.Document.7">
              <p:embed/>
            </p:oleObj>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724400" cy="198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Title 1"/>
          <p:cNvSpPr>
            <a:spLocks noGrp="1"/>
          </p:cNvSpPr>
          <p:nvPr>
            <p:ph type="title"/>
          </p:nvPr>
        </p:nvSpPr>
        <p:spPr/>
        <p:txBody>
          <a:bodyPr/>
          <a:lstStyle/>
          <a:p>
            <a:endParaRPr lang="en-US" smtClean="0"/>
          </a:p>
        </p:txBody>
      </p:sp>
      <p:pic>
        <p:nvPicPr>
          <p:cNvPr id="776195" name="Content Placeholder 3" descr="Nasco4.jpg"/>
          <p:cNvPicPr>
            <a:picLocks noGrp="1" noChangeAspect="1"/>
          </p:cNvPicPr>
          <p:nvPr>
            <p:ph idx="1"/>
          </p:nvPr>
        </p:nvPicPr>
        <p:blipFill>
          <a:blip r:embed="rId2"/>
          <a:srcRect/>
          <a:stretch>
            <a:fillRect/>
          </a:stretch>
        </p:blipFill>
        <p:spPr>
          <a:xfrm>
            <a:off x="0" y="0"/>
            <a:ext cx="9067800" cy="6513513"/>
          </a:xfrm>
        </p:spPr>
      </p:pic>
      <p:sp>
        <p:nvSpPr>
          <p:cNvPr id="4" name="Rectangle 3"/>
          <p:cNvSpPr/>
          <p:nvPr/>
        </p:nvSpPr>
        <p:spPr>
          <a:xfrm>
            <a:off x="838200" y="3505200"/>
            <a:ext cx="6858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Federal Avenue Pump Station</a:t>
            </a:r>
            <a:br>
              <a:rPr lang="en-US" dirty="0" smtClean="0"/>
            </a:br>
            <a:r>
              <a:rPr lang="en-US" dirty="0" smtClean="0"/>
              <a:t>Pipe #34, 35, and 36</a:t>
            </a:r>
            <a:br>
              <a:rPr lang="en-US" dirty="0" smtClean="0"/>
            </a:br>
            <a:endParaRPr lang="en-US" dirty="0"/>
          </a:p>
        </p:txBody>
      </p:sp>
      <p:pic>
        <p:nvPicPr>
          <p:cNvPr id="3" name="Picture 2" descr="IMGP5480.JPG"/>
          <p:cNvPicPr>
            <a:picLocks noGrp="1" noChangeAspect="1"/>
          </p:cNvPicPr>
          <p:nvPr isPhoto="1"/>
        </p:nvPicPr>
        <p:blipFill>
          <a:blip r:embed="rId2" cstate="print">
            <a:lum/>
          </a:blip>
          <a:stretch>
            <a:fillRect/>
          </a:stretch>
        </p:blipFill>
        <p:spPr>
          <a:xfrm>
            <a:off x="0" y="4629150"/>
            <a:ext cx="2971800" cy="2228850"/>
          </a:xfrm>
          <a:prstGeom prst="rect">
            <a:avLst/>
          </a:prstGeom>
          <a:noFill/>
          <a:ln>
            <a:noFill/>
          </a:ln>
        </p:spPr>
      </p:pic>
      <p:pic>
        <p:nvPicPr>
          <p:cNvPr id="4" name="Picture 2"/>
          <p:cNvPicPr>
            <a:picLocks noChangeAspect="1" noChangeArrowheads="1"/>
          </p:cNvPicPr>
          <p:nvPr/>
        </p:nvPicPr>
        <p:blipFill>
          <a:blip r:embed="rId3"/>
          <a:srcRect/>
          <a:stretch>
            <a:fillRect/>
          </a:stretch>
        </p:blipFill>
        <p:spPr bwMode="auto">
          <a:xfrm>
            <a:off x="2971800" y="4495801"/>
            <a:ext cx="3184484" cy="2362200"/>
          </a:xfrm>
          <a:prstGeom prst="rect">
            <a:avLst/>
          </a:prstGeom>
          <a:noFill/>
          <a:ln w="9525">
            <a:noFill/>
            <a:miter lim="800000"/>
            <a:headEnd/>
            <a:tailEnd/>
          </a:ln>
          <a:effectLst/>
        </p:spPr>
      </p:pic>
      <p:pic>
        <p:nvPicPr>
          <p:cNvPr id="5" name="Picture 4" descr="PumpPipe34 70d.jpg"/>
          <p:cNvPicPr>
            <a:picLocks noGrp="1" noChangeAspect="1"/>
          </p:cNvPicPr>
          <p:nvPr isPhoto="1"/>
        </p:nvPicPr>
        <p:blipFill>
          <a:blip r:embed="rId4">
            <a:lum/>
          </a:blip>
          <a:stretch>
            <a:fillRect/>
          </a:stretch>
        </p:blipFill>
        <p:spPr>
          <a:xfrm>
            <a:off x="6019800" y="4514850"/>
            <a:ext cx="3124200" cy="23431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000" b="0" i="0" u="none" strike="noStrike" dirty="0">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Pipe34 70e.jpg"/>
          <p:cNvPicPr>
            <a:picLocks noGrp="1" noChangeAspect="1"/>
          </p:cNvPicPr>
          <p:nvPr isPhoto="1"/>
        </p:nvPicPr>
        <p:blipFill>
          <a:blip r:embed="rId3">
            <a:lum/>
          </a:blip>
          <a:stretch>
            <a:fillRect/>
          </a:stretch>
        </p:blipFill>
        <p:spPr>
          <a:xfrm>
            <a:off x="6096000" y="0"/>
            <a:ext cx="3048000" cy="2286000"/>
          </a:xfrm>
          <a:prstGeom prst="rect">
            <a:avLst/>
          </a:prstGeom>
          <a:noFill/>
          <a:ln>
            <a:noFill/>
          </a:ln>
        </p:spPr>
      </p:pic>
      <p:pic>
        <p:nvPicPr>
          <p:cNvPr id="4" name="Picture 3" descr="PumpPipe34 59b.jpg"/>
          <p:cNvPicPr>
            <a:picLocks noGrp="1" noChangeAspect="1"/>
          </p:cNvPicPr>
          <p:nvPr isPhoto="1"/>
        </p:nvPicPr>
        <p:blipFill>
          <a:blip r:embed="rId4">
            <a:lum/>
          </a:blip>
          <a:stretch>
            <a:fillRect/>
          </a:stretch>
        </p:blipFill>
        <p:spPr>
          <a:xfrm>
            <a:off x="6096000" y="2286000"/>
            <a:ext cx="3048000" cy="2286000"/>
          </a:xfrm>
          <a:prstGeom prst="rect">
            <a:avLst/>
          </a:prstGeom>
          <a:noFill/>
          <a:ln>
            <a:noFill/>
          </a:ln>
        </p:spPr>
      </p:pic>
      <p:pic>
        <p:nvPicPr>
          <p:cNvPr id="5" name="Picture 4" descr="PumpPipe36 40c.jpg"/>
          <p:cNvPicPr>
            <a:picLocks noGrp="1" noChangeAspect="1"/>
          </p:cNvPicPr>
          <p:nvPr isPhoto="1"/>
        </p:nvPicPr>
        <p:blipFill>
          <a:blip r:embed="rId5">
            <a:lum/>
          </a:blip>
          <a:stretch>
            <a:fillRect/>
          </a:stretch>
        </p:blipFill>
        <p:spPr>
          <a:xfrm>
            <a:off x="6096000" y="4572000"/>
            <a:ext cx="3048000" cy="2286000"/>
          </a:xfrm>
          <a:prstGeom prst="rect">
            <a:avLst/>
          </a:prstGeom>
          <a:noFill/>
          <a:ln>
            <a:noFill/>
          </a:ln>
        </p:spPr>
      </p:pic>
      <p:graphicFrame>
        <p:nvGraphicFramePr>
          <p:cNvPr id="926724" name="Object 4"/>
          <p:cNvGraphicFramePr>
            <a:graphicFrameLocks noChangeAspect="1"/>
          </p:cNvGraphicFramePr>
          <p:nvPr/>
        </p:nvGraphicFramePr>
        <p:xfrm>
          <a:off x="0" y="0"/>
          <a:ext cx="5334000" cy="6903458"/>
        </p:xfrm>
        <a:graphic>
          <a:graphicData uri="http://schemas.openxmlformats.org/presentationml/2006/ole">
            <p:oleObj spid="_x0000_s153602" name="Acrobat Document" r:id="rId6" imgW="4509360" imgH="5847120" progId="AcroExch.Document.7">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3.jpg"/>
          <p:cNvPicPr>
            <a:picLocks noChangeAspect="1"/>
          </p:cNvPicPr>
          <p:nvPr/>
        </p:nvPicPr>
        <p:blipFill>
          <a:blip r:embed="rId2"/>
          <a:stretch>
            <a:fillRect/>
          </a:stretch>
        </p:blipFill>
        <p:spPr>
          <a:xfrm>
            <a:off x="0" y="0"/>
            <a:ext cx="9144000" cy="6858000"/>
          </a:xfrm>
          <a:prstGeom prst="rect">
            <a:avLst/>
          </a:prstGeom>
        </p:spPr>
      </p:pic>
      <p:cxnSp>
        <p:nvCxnSpPr>
          <p:cNvPr id="4" name="Straight Arrow Connector 3"/>
          <p:cNvCxnSpPr/>
          <p:nvPr/>
        </p:nvCxnSpPr>
        <p:spPr>
          <a:xfrm rot="5400000">
            <a:off x="2971800" y="1828800"/>
            <a:ext cx="685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133600" y="2667000"/>
            <a:ext cx="8382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5334000" y="3352800"/>
            <a:ext cx="7620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24400" y="4038600"/>
            <a:ext cx="7620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0" y="1600200"/>
            <a:ext cx="1417376" cy="253916"/>
          </a:xfrm>
          <a:prstGeom prst="rect">
            <a:avLst/>
          </a:prstGeom>
          <a:solidFill>
            <a:schemeClr val="bg1"/>
          </a:solidFill>
        </p:spPr>
        <p:txBody>
          <a:bodyPr wrap="none" rtlCol="0">
            <a:spAutoFit/>
          </a:bodyPr>
          <a:lstStyle/>
          <a:p>
            <a:r>
              <a:rPr lang="en-US" sz="1050" dirty="0" smtClean="0"/>
              <a:t>Brookfield siphon inlet</a:t>
            </a:r>
            <a:endParaRPr lang="en-US" sz="1050" dirty="0"/>
          </a:p>
        </p:txBody>
      </p:sp>
      <p:sp>
        <p:nvSpPr>
          <p:cNvPr id="12" name="TextBox 11"/>
          <p:cNvSpPr txBox="1"/>
          <p:nvPr/>
        </p:nvSpPr>
        <p:spPr>
          <a:xfrm>
            <a:off x="1143000" y="2971800"/>
            <a:ext cx="1327608" cy="253916"/>
          </a:xfrm>
          <a:prstGeom prst="rect">
            <a:avLst/>
          </a:prstGeom>
          <a:solidFill>
            <a:schemeClr val="bg1"/>
          </a:solidFill>
        </p:spPr>
        <p:txBody>
          <a:bodyPr wrap="none" rtlCol="0">
            <a:spAutoFit/>
          </a:bodyPr>
          <a:lstStyle/>
          <a:p>
            <a:r>
              <a:rPr lang="en-US" sz="1050" dirty="0" smtClean="0"/>
              <a:t>Wooster siphon inlet</a:t>
            </a:r>
            <a:endParaRPr lang="en-US" sz="1050" dirty="0"/>
          </a:p>
        </p:txBody>
      </p:sp>
      <p:sp>
        <p:nvSpPr>
          <p:cNvPr id="13" name="TextBox 12"/>
          <p:cNvSpPr txBox="1"/>
          <p:nvPr/>
        </p:nvSpPr>
        <p:spPr>
          <a:xfrm>
            <a:off x="5486400" y="2971800"/>
            <a:ext cx="1502334" cy="253916"/>
          </a:xfrm>
          <a:prstGeom prst="rect">
            <a:avLst/>
          </a:prstGeom>
          <a:solidFill>
            <a:schemeClr val="bg1"/>
          </a:solidFill>
        </p:spPr>
        <p:txBody>
          <a:bodyPr wrap="none" rtlCol="0">
            <a:spAutoFit/>
          </a:bodyPr>
          <a:lstStyle/>
          <a:p>
            <a:r>
              <a:rPr lang="en-US" sz="1050" dirty="0" smtClean="0"/>
              <a:t>Brookfield siphon outlet</a:t>
            </a:r>
            <a:endParaRPr lang="en-US" sz="1050" dirty="0"/>
          </a:p>
        </p:txBody>
      </p:sp>
      <p:sp>
        <p:nvSpPr>
          <p:cNvPr id="14" name="TextBox 13"/>
          <p:cNvSpPr txBox="1"/>
          <p:nvPr/>
        </p:nvSpPr>
        <p:spPr>
          <a:xfrm>
            <a:off x="3886200" y="4648200"/>
            <a:ext cx="1412566" cy="253916"/>
          </a:xfrm>
          <a:prstGeom prst="rect">
            <a:avLst/>
          </a:prstGeom>
          <a:solidFill>
            <a:schemeClr val="bg1"/>
          </a:solidFill>
        </p:spPr>
        <p:txBody>
          <a:bodyPr wrap="none" rtlCol="0">
            <a:spAutoFit/>
          </a:bodyPr>
          <a:lstStyle/>
          <a:p>
            <a:r>
              <a:rPr lang="en-US" sz="1050" dirty="0" smtClean="0"/>
              <a:t>Wooster siphon outlet</a:t>
            </a:r>
            <a:endParaRPr lang="en-US" sz="105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Massillon, Ohio </a:t>
            </a:r>
            <a:br>
              <a:rPr lang="en-US" dirty="0" smtClean="0"/>
            </a:br>
            <a:r>
              <a:rPr lang="en-US" dirty="0" err="1" smtClean="0"/>
              <a:t>Sippo</a:t>
            </a:r>
            <a:r>
              <a:rPr lang="en-US" dirty="0" smtClean="0"/>
              <a:t> Creek 15’x10’ RCB </a:t>
            </a:r>
            <a:br>
              <a:rPr lang="en-US" dirty="0" smtClean="0"/>
            </a:br>
            <a:r>
              <a:rPr lang="en-US" dirty="0" smtClean="0"/>
              <a:t>Pipe #37</a:t>
            </a:r>
            <a:br>
              <a:rPr lang="en-US" dirty="0" smtClean="0"/>
            </a:br>
            <a:endParaRPr lang="en-US" dirty="0"/>
          </a:p>
        </p:txBody>
      </p:sp>
      <p:pic>
        <p:nvPicPr>
          <p:cNvPr id="3" name="Picture 5"/>
          <p:cNvPicPr>
            <a:picLocks noChangeAspect="1" noChangeArrowheads="1"/>
          </p:cNvPicPr>
          <p:nvPr/>
        </p:nvPicPr>
        <p:blipFill>
          <a:blip r:embed="rId2"/>
          <a:srcRect/>
          <a:stretch>
            <a:fillRect/>
          </a:stretch>
        </p:blipFill>
        <p:spPr bwMode="auto">
          <a:xfrm>
            <a:off x="0" y="4724400"/>
            <a:ext cx="3371307" cy="2133600"/>
          </a:xfrm>
          <a:prstGeom prst="rect">
            <a:avLst/>
          </a:prstGeom>
          <a:noFill/>
          <a:ln w="9525">
            <a:noFill/>
            <a:miter lim="800000"/>
            <a:headEnd/>
            <a:tailEnd/>
          </a:ln>
          <a:effectLst/>
        </p:spPr>
      </p:pic>
      <p:pic>
        <p:nvPicPr>
          <p:cNvPr id="4" name="Picture 3" descr="IMGP5513.JPG"/>
          <p:cNvPicPr>
            <a:picLocks noGrp="1" noChangeAspect="1"/>
          </p:cNvPicPr>
          <p:nvPr isPhoto="1"/>
        </p:nvPicPr>
        <p:blipFill>
          <a:blip r:embed="rId3" cstate="print">
            <a:lum/>
          </a:blip>
          <a:stretch>
            <a:fillRect/>
          </a:stretch>
        </p:blipFill>
        <p:spPr>
          <a:xfrm>
            <a:off x="3352800" y="4724400"/>
            <a:ext cx="3048000" cy="2133600"/>
          </a:xfrm>
          <a:prstGeom prst="rect">
            <a:avLst/>
          </a:prstGeom>
          <a:noFill/>
          <a:ln>
            <a:noFill/>
          </a:ln>
        </p:spPr>
      </p:pic>
      <p:pic>
        <p:nvPicPr>
          <p:cNvPr id="5" name="Picture 4" descr="IMGP5546.JPG"/>
          <p:cNvPicPr>
            <a:picLocks noGrp="1" noChangeAspect="1"/>
          </p:cNvPicPr>
          <p:nvPr isPhoto="1"/>
        </p:nvPicPr>
        <p:blipFill>
          <a:blip r:embed="rId4" cstate="print">
            <a:lum/>
          </a:blip>
          <a:stretch>
            <a:fillRect/>
          </a:stretch>
        </p:blipFill>
        <p:spPr>
          <a:xfrm>
            <a:off x="6388100" y="4724400"/>
            <a:ext cx="2755900" cy="21336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73591"/>
          </a:xfrm>
          <a:prstGeom prst="rect">
            <a:avLst/>
          </a:prstGeom>
          <a:noFill/>
          <a:ln w="9525">
            <a:noFill/>
            <a:miter lim="800000"/>
            <a:headEnd/>
            <a:tailEnd/>
          </a:ln>
          <a:effectLst/>
        </p:spPr>
      </p:pic>
      <p:sp>
        <p:nvSpPr>
          <p:cNvPr id="4" name="TextBox 3"/>
          <p:cNvSpPr txBox="1"/>
          <p:nvPr/>
        </p:nvSpPr>
        <p:spPr>
          <a:xfrm>
            <a:off x="2819400" y="152400"/>
            <a:ext cx="2781274" cy="369332"/>
          </a:xfrm>
          <a:prstGeom prst="rect">
            <a:avLst/>
          </a:prstGeom>
          <a:solidFill>
            <a:schemeClr val="bg1"/>
          </a:solidFill>
        </p:spPr>
        <p:txBody>
          <a:bodyPr wrap="none" rtlCol="0">
            <a:spAutoFit/>
          </a:bodyPr>
          <a:lstStyle/>
          <a:p>
            <a:r>
              <a:rPr lang="en-US" dirty="0" smtClean="0"/>
              <a:t>Sippo Avenue Pump Station</a:t>
            </a:r>
            <a:endParaRPr lang="en-US" dirty="0"/>
          </a:p>
        </p:txBody>
      </p:sp>
      <p:cxnSp>
        <p:nvCxnSpPr>
          <p:cNvPr id="6" name="Straight Arrow Connector 5"/>
          <p:cNvCxnSpPr/>
          <p:nvPr/>
        </p:nvCxnSpPr>
        <p:spPr>
          <a:xfrm rot="16200000" flipV="1">
            <a:off x="4191000" y="3581400"/>
            <a:ext cx="685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71800" y="2667000"/>
            <a:ext cx="533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400" y="2286000"/>
            <a:ext cx="761747" cy="253916"/>
          </a:xfrm>
          <a:prstGeom prst="rect">
            <a:avLst/>
          </a:prstGeom>
          <a:solidFill>
            <a:schemeClr val="bg1"/>
          </a:solidFill>
        </p:spPr>
        <p:txBody>
          <a:bodyPr wrap="none" rtlCol="0">
            <a:spAutoFit/>
          </a:bodyPr>
          <a:lstStyle/>
          <a:p>
            <a:r>
              <a:rPr lang="en-US" sz="1050" dirty="0" smtClean="0"/>
              <a:t>Outlet box</a:t>
            </a:r>
            <a:endParaRPr lang="en-US" sz="1050" dirty="0"/>
          </a:p>
        </p:txBody>
      </p:sp>
      <p:sp>
        <p:nvSpPr>
          <p:cNvPr id="10" name="TextBox 9"/>
          <p:cNvSpPr txBox="1"/>
          <p:nvPr/>
        </p:nvSpPr>
        <p:spPr>
          <a:xfrm>
            <a:off x="4267200" y="4038600"/>
            <a:ext cx="910827" cy="253916"/>
          </a:xfrm>
          <a:prstGeom prst="rect">
            <a:avLst/>
          </a:prstGeom>
          <a:solidFill>
            <a:schemeClr val="bg1"/>
          </a:solidFill>
        </p:spPr>
        <p:txBody>
          <a:bodyPr wrap="none" rtlCol="0">
            <a:spAutoFit/>
          </a:bodyPr>
          <a:lstStyle/>
          <a:p>
            <a:r>
              <a:rPr lang="en-US" sz="1050" dirty="0" smtClean="0"/>
              <a:t>Pump station</a:t>
            </a:r>
            <a:endParaRPr lang="en-US" sz="1050" dirty="0"/>
          </a:p>
        </p:txBody>
      </p:sp>
      <p:cxnSp>
        <p:nvCxnSpPr>
          <p:cNvPr id="11" name="Straight Arrow Connector 10"/>
          <p:cNvCxnSpPr/>
          <p:nvPr/>
        </p:nvCxnSpPr>
        <p:spPr>
          <a:xfrm rot="16200000" flipV="1">
            <a:off x="5334000" y="3505200"/>
            <a:ext cx="6858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38800" y="4114800"/>
            <a:ext cx="431528" cy="253916"/>
          </a:xfrm>
          <a:prstGeom prst="rect">
            <a:avLst/>
          </a:prstGeom>
          <a:solidFill>
            <a:schemeClr val="bg1"/>
          </a:solidFill>
        </p:spPr>
        <p:txBody>
          <a:bodyPr wrap="none" rtlCol="0">
            <a:spAutoFit/>
          </a:bodyPr>
          <a:lstStyle/>
          <a:p>
            <a:r>
              <a:rPr lang="en-US" sz="1050" dirty="0" smtClean="0"/>
              <a:t>Inlet</a:t>
            </a:r>
            <a:endParaRPr lang="en-US" sz="105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P5546.JPG"/>
          <p:cNvPicPr>
            <a:picLocks noGrp="1" noChangeAspect="1"/>
          </p:cNvPicPr>
          <p:nvPr isPhoto="1"/>
        </p:nvPicPr>
        <p:blipFill>
          <a:blip r:embed="rId3" cstate="print">
            <a:lum/>
          </a:blip>
          <a:stretch>
            <a:fillRect/>
          </a:stretch>
        </p:blipFill>
        <p:spPr>
          <a:xfrm>
            <a:off x="5994400" y="4419600"/>
            <a:ext cx="3149600" cy="2438400"/>
          </a:xfrm>
          <a:prstGeom prst="rect">
            <a:avLst/>
          </a:prstGeom>
          <a:noFill/>
          <a:ln>
            <a:noFill/>
          </a:ln>
        </p:spPr>
      </p:pic>
      <p:pic>
        <p:nvPicPr>
          <p:cNvPr id="3" name="Picture 2" descr="looking down 3.jpg"/>
          <p:cNvPicPr>
            <a:picLocks noChangeAspect="1"/>
          </p:cNvPicPr>
          <p:nvPr/>
        </p:nvPicPr>
        <p:blipFill>
          <a:blip r:embed="rId4"/>
          <a:stretch>
            <a:fillRect/>
          </a:stretch>
        </p:blipFill>
        <p:spPr>
          <a:xfrm>
            <a:off x="5994399" y="2209800"/>
            <a:ext cx="3149601" cy="2362201"/>
          </a:xfrm>
          <a:prstGeom prst="rect">
            <a:avLst/>
          </a:prstGeom>
        </p:spPr>
      </p:pic>
      <p:graphicFrame>
        <p:nvGraphicFramePr>
          <p:cNvPr id="1157122" name="Object 2"/>
          <p:cNvGraphicFramePr>
            <a:graphicFrameLocks noChangeAspect="1"/>
          </p:cNvGraphicFramePr>
          <p:nvPr/>
        </p:nvGraphicFramePr>
        <p:xfrm>
          <a:off x="0" y="0"/>
          <a:ext cx="5334000" cy="6903458"/>
        </p:xfrm>
        <a:graphic>
          <a:graphicData uri="http://schemas.openxmlformats.org/presentationml/2006/ole">
            <p:oleObj spid="_x0000_s154626" name="Acrobat Document" r:id="rId5" imgW="4509360" imgH="5847120" progId="AcroExch.Document.7">
              <p:embed/>
            </p:oleObj>
          </a:graphicData>
        </a:graphic>
      </p:graphicFrame>
      <p:pic>
        <p:nvPicPr>
          <p:cNvPr id="5" name="Picture 4" descr="pumppipes.jpg"/>
          <p:cNvPicPr>
            <a:picLocks noChangeAspect="1"/>
          </p:cNvPicPr>
          <p:nvPr/>
        </p:nvPicPr>
        <p:blipFill>
          <a:blip r:embed="rId6"/>
          <a:stretch>
            <a:fillRect/>
          </a:stretch>
        </p:blipFill>
        <p:spPr>
          <a:xfrm>
            <a:off x="6019800" y="0"/>
            <a:ext cx="3124200" cy="234315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514600" y="2209800"/>
            <a:ext cx="3352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76400"/>
            <a:ext cx="7772400" cy="1470025"/>
          </a:xfrm>
        </p:spPr>
        <p:txBody>
          <a:bodyPr>
            <a:normAutofit fontScale="90000"/>
          </a:bodyPr>
          <a:lstStyle/>
          <a:p>
            <a:r>
              <a:rPr lang="en-US" dirty="0" smtClean="0"/>
              <a:t/>
            </a:r>
            <a:br>
              <a:rPr lang="en-US" dirty="0" smtClean="0"/>
            </a:br>
            <a:r>
              <a:rPr lang="en-US" dirty="0" smtClean="0"/>
              <a:t>Massillon, Ohio </a:t>
            </a:r>
            <a:br>
              <a:rPr lang="en-US" dirty="0" smtClean="0"/>
            </a:br>
            <a:r>
              <a:rPr lang="en-US" dirty="0" err="1" smtClean="0"/>
              <a:t>Sippo</a:t>
            </a:r>
            <a:r>
              <a:rPr lang="en-US" dirty="0" smtClean="0"/>
              <a:t> Creek 24” DIP Pump Pipes </a:t>
            </a:r>
            <a:br>
              <a:rPr lang="en-US" dirty="0" smtClean="0"/>
            </a:br>
            <a:r>
              <a:rPr lang="en-US" dirty="0" smtClean="0"/>
              <a:t>Pipe #38, 39, 40</a:t>
            </a:r>
            <a:endParaRPr lang="en-US" dirty="0"/>
          </a:p>
        </p:txBody>
      </p:sp>
      <p:pic>
        <p:nvPicPr>
          <p:cNvPr id="3" name="Picture 2" descr="PumpPipe39 6e.jpg"/>
          <p:cNvPicPr>
            <a:picLocks noGrp="1" noChangeAspect="1"/>
          </p:cNvPicPr>
          <p:nvPr isPhoto="1"/>
        </p:nvPicPr>
        <p:blipFill>
          <a:blip r:embed="rId2">
            <a:lum/>
          </a:blip>
          <a:stretch>
            <a:fillRect/>
          </a:stretch>
        </p:blipFill>
        <p:spPr>
          <a:xfrm>
            <a:off x="6096000" y="4572000"/>
            <a:ext cx="3048000" cy="2286000"/>
          </a:xfrm>
          <a:prstGeom prst="rect">
            <a:avLst/>
          </a:prstGeom>
          <a:noFill/>
          <a:ln>
            <a:noFill/>
          </a:ln>
        </p:spPr>
      </p:pic>
      <p:pic>
        <p:nvPicPr>
          <p:cNvPr id="4" name="Picture 5"/>
          <p:cNvPicPr>
            <a:picLocks noChangeAspect="1" noChangeArrowheads="1"/>
          </p:cNvPicPr>
          <p:nvPr/>
        </p:nvPicPr>
        <p:blipFill>
          <a:blip r:embed="rId3"/>
          <a:srcRect/>
          <a:stretch>
            <a:fillRect/>
          </a:stretch>
        </p:blipFill>
        <p:spPr bwMode="auto">
          <a:xfrm>
            <a:off x="0" y="4572000"/>
            <a:ext cx="3064826" cy="22860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3048000" y="4584670"/>
            <a:ext cx="3048000" cy="2273330"/>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73591"/>
          </a:xfrm>
          <a:prstGeom prst="rect">
            <a:avLst/>
          </a:prstGeom>
          <a:noFill/>
          <a:ln w="9525">
            <a:noFill/>
            <a:miter lim="800000"/>
            <a:headEnd/>
            <a:tailEnd/>
          </a:ln>
          <a:effectLst/>
        </p:spPr>
      </p:pic>
      <p:sp>
        <p:nvSpPr>
          <p:cNvPr id="4" name="TextBox 3"/>
          <p:cNvSpPr txBox="1"/>
          <p:nvPr/>
        </p:nvSpPr>
        <p:spPr>
          <a:xfrm>
            <a:off x="2819400" y="152400"/>
            <a:ext cx="2611677" cy="369332"/>
          </a:xfrm>
          <a:prstGeom prst="rect">
            <a:avLst/>
          </a:prstGeom>
          <a:solidFill>
            <a:schemeClr val="bg1"/>
          </a:solidFill>
        </p:spPr>
        <p:txBody>
          <a:bodyPr wrap="none" rtlCol="0">
            <a:spAutoFit/>
          </a:bodyPr>
          <a:lstStyle/>
          <a:p>
            <a:r>
              <a:rPr lang="en-US" dirty="0" err="1" smtClean="0"/>
              <a:t>Sippo</a:t>
            </a:r>
            <a:r>
              <a:rPr lang="en-US" dirty="0" smtClean="0"/>
              <a:t> Creek Pump Station</a:t>
            </a:r>
            <a:endParaRPr lang="en-US" dirty="0"/>
          </a:p>
        </p:txBody>
      </p:sp>
      <p:cxnSp>
        <p:nvCxnSpPr>
          <p:cNvPr id="6" name="Straight Arrow Connector 5"/>
          <p:cNvCxnSpPr/>
          <p:nvPr/>
        </p:nvCxnSpPr>
        <p:spPr>
          <a:xfrm rot="16200000" flipV="1">
            <a:off x="4191000" y="3581400"/>
            <a:ext cx="6858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71800" y="2667000"/>
            <a:ext cx="533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400" y="2286000"/>
            <a:ext cx="1074333" cy="253916"/>
          </a:xfrm>
          <a:prstGeom prst="rect">
            <a:avLst/>
          </a:prstGeom>
          <a:solidFill>
            <a:schemeClr val="bg1"/>
          </a:solidFill>
        </p:spPr>
        <p:txBody>
          <a:bodyPr wrap="none" rtlCol="0">
            <a:spAutoFit/>
          </a:bodyPr>
          <a:lstStyle/>
          <a:p>
            <a:r>
              <a:rPr lang="en-US" sz="1050" dirty="0" smtClean="0"/>
              <a:t>Outlet Structure</a:t>
            </a:r>
            <a:endParaRPr lang="en-US" sz="1050" dirty="0"/>
          </a:p>
        </p:txBody>
      </p:sp>
      <p:sp>
        <p:nvSpPr>
          <p:cNvPr id="10" name="TextBox 9"/>
          <p:cNvSpPr txBox="1"/>
          <p:nvPr/>
        </p:nvSpPr>
        <p:spPr>
          <a:xfrm>
            <a:off x="4419600" y="1905000"/>
            <a:ext cx="1808508" cy="253916"/>
          </a:xfrm>
          <a:prstGeom prst="rect">
            <a:avLst/>
          </a:prstGeom>
          <a:solidFill>
            <a:schemeClr val="bg1"/>
          </a:solidFill>
        </p:spPr>
        <p:txBody>
          <a:bodyPr wrap="none" rtlCol="0">
            <a:spAutoFit/>
          </a:bodyPr>
          <a:lstStyle/>
          <a:p>
            <a:r>
              <a:rPr lang="en-US" sz="1050" dirty="0" smtClean="0"/>
              <a:t>Pump Station Discharge Pipes</a:t>
            </a:r>
            <a:endParaRPr lang="en-US" sz="1050" dirty="0"/>
          </a:p>
        </p:txBody>
      </p:sp>
      <p:cxnSp>
        <p:nvCxnSpPr>
          <p:cNvPr id="11" name="Straight Arrow Connector 10"/>
          <p:cNvCxnSpPr/>
          <p:nvPr/>
        </p:nvCxnSpPr>
        <p:spPr>
          <a:xfrm rot="16200000" flipV="1">
            <a:off x="5334000" y="3505200"/>
            <a:ext cx="6858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38800" y="4114800"/>
            <a:ext cx="1197764" cy="253916"/>
          </a:xfrm>
          <a:prstGeom prst="rect">
            <a:avLst/>
          </a:prstGeom>
          <a:solidFill>
            <a:schemeClr val="bg1"/>
          </a:solidFill>
        </p:spPr>
        <p:txBody>
          <a:bodyPr wrap="none" rtlCol="0">
            <a:spAutoFit/>
          </a:bodyPr>
          <a:lstStyle/>
          <a:p>
            <a:r>
              <a:rPr lang="en-US" sz="1050" dirty="0" smtClean="0"/>
              <a:t>Pump Station Inlet</a:t>
            </a:r>
            <a:endParaRPr lang="en-US" sz="1050" dirty="0"/>
          </a:p>
        </p:txBody>
      </p:sp>
      <p:cxnSp>
        <p:nvCxnSpPr>
          <p:cNvPr id="14" name="Straight Connector 13"/>
          <p:cNvCxnSpPr/>
          <p:nvPr/>
        </p:nvCxnSpPr>
        <p:spPr>
          <a:xfrm rot="16200000" flipH="1">
            <a:off x="4266406" y="2896394"/>
            <a:ext cx="229394" cy="75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4342606" y="2896394"/>
            <a:ext cx="229394" cy="75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4418806" y="2896394"/>
            <a:ext cx="229394" cy="754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4648200" y="2971800"/>
            <a:ext cx="6858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4724400" y="3048000"/>
            <a:ext cx="6096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4724400" y="3124200"/>
            <a:ext cx="6096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4114800"/>
            <a:ext cx="950901" cy="253916"/>
          </a:xfrm>
          <a:prstGeom prst="rect">
            <a:avLst/>
          </a:prstGeom>
          <a:solidFill>
            <a:schemeClr val="bg1"/>
          </a:solidFill>
        </p:spPr>
        <p:txBody>
          <a:bodyPr wrap="none" rtlCol="0">
            <a:spAutoFit/>
          </a:bodyPr>
          <a:lstStyle/>
          <a:p>
            <a:r>
              <a:rPr lang="en-US" sz="1050" dirty="0" smtClean="0"/>
              <a:t>Pump Station </a:t>
            </a:r>
            <a:endParaRPr lang="en-US" sz="1050" dirty="0"/>
          </a:p>
        </p:txBody>
      </p:sp>
      <p:cxnSp>
        <p:nvCxnSpPr>
          <p:cNvPr id="21" name="Straight Arrow Connector 20"/>
          <p:cNvCxnSpPr/>
          <p:nvPr/>
        </p:nvCxnSpPr>
        <p:spPr>
          <a:xfrm rot="5400000">
            <a:off x="4572000" y="2209800"/>
            <a:ext cx="5334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mpPipe39 6.jpg"/>
          <p:cNvPicPr>
            <a:picLocks noGrp="1" noChangeAspect="1"/>
          </p:cNvPicPr>
          <p:nvPr isPhoto="1"/>
        </p:nvPicPr>
        <p:blipFill>
          <a:blip r:embed="rId3">
            <a:lum/>
          </a:blip>
          <a:stretch>
            <a:fillRect/>
          </a:stretch>
        </p:blipFill>
        <p:spPr>
          <a:xfrm>
            <a:off x="5943600" y="0"/>
            <a:ext cx="3200400" cy="2400300"/>
          </a:xfrm>
          <a:prstGeom prst="rect">
            <a:avLst/>
          </a:prstGeom>
          <a:noFill/>
          <a:ln>
            <a:noFill/>
          </a:ln>
        </p:spPr>
      </p:pic>
      <p:pic>
        <p:nvPicPr>
          <p:cNvPr id="4" name="Picture 3" descr="PumpPipe39 6e.jpg"/>
          <p:cNvPicPr>
            <a:picLocks noGrp="1" noChangeAspect="1"/>
          </p:cNvPicPr>
          <p:nvPr isPhoto="1"/>
        </p:nvPicPr>
        <p:blipFill>
          <a:blip r:embed="rId4">
            <a:lum/>
          </a:blip>
          <a:stretch>
            <a:fillRect/>
          </a:stretch>
        </p:blipFill>
        <p:spPr>
          <a:xfrm>
            <a:off x="5943600" y="2362200"/>
            <a:ext cx="3200400" cy="2400300"/>
          </a:xfrm>
          <a:prstGeom prst="rect">
            <a:avLst/>
          </a:prstGeom>
          <a:noFill/>
          <a:ln>
            <a:noFill/>
          </a:ln>
        </p:spPr>
      </p:pic>
      <p:pic>
        <p:nvPicPr>
          <p:cNvPr id="5" name="Picture 4" descr="PumpPipe38 looking back.jpg"/>
          <p:cNvPicPr>
            <a:picLocks noGrp="1" noChangeAspect="1"/>
          </p:cNvPicPr>
          <p:nvPr isPhoto="1"/>
        </p:nvPicPr>
        <p:blipFill>
          <a:blip r:embed="rId5">
            <a:lum/>
          </a:blip>
          <a:stretch>
            <a:fillRect/>
          </a:stretch>
        </p:blipFill>
        <p:spPr>
          <a:xfrm>
            <a:off x="5943600" y="4419600"/>
            <a:ext cx="3200400" cy="2438400"/>
          </a:xfrm>
          <a:prstGeom prst="rect">
            <a:avLst/>
          </a:prstGeom>
          <a:noFill/>
          <a:ln>
            <a:noFill/>
          </a:ln>
        </p:spPr>
      </p:pic>
      <p:graphicFrame>
        <p:nvGraphicFramePr>
          <p:cNvPr id="927747" name="Object 3"/>
          <p:cNvGraphicFramePr>
            <a:graphicFrameLocks noChangeAspect="1"/>
          </p:cNvGraphicFramePr>
          <p:nvPr/>
        </p:nvGraphicFramePr>
        <p:xfrm>
          <a:off x="0" y="0"/>
          <a:ext cx="5334000" cy="6903458"/>
        </p:xfrm>
        <a:graphic>
          <a:graphicData uri="http://schemas.openxmlformats.org/presentationml/2006/ole">
            <p:oleObj spid="_x0000_s155650" name="Acrobat Document" r:id="rId6" imgW="4509360" imgH="5847120" progId="AcroExch.Document.7">
              <p:embed/>
            </p:oleObj>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jpg"/>
          <p:cNvPicPr>
            <a:picLocks noChangeAspect="1"/>
          </p:cNvPicPr>
          <p:nvPr/>
        </p:nvPicPr>
        <p:blipFill>
          <a:blip r:embed="rId2"/>
          <a:stretch>
            <a:fillRect/>
          </a:stretch>
        </p:blipFill>
        <p:spPr>
          <a:xfrm>
            <a:off x="0" y="0"/>
            <a:ext cx="9144000" cy="6858000"/>
          </a:xfrm>
          <a:prstGeom prst="rect">
            <a:avLst/>
          </a:prstGeom>
        </p:spPr>
      </p:pic>
      <p:cxnSp>
        <p:nvCxnSpPr>
          <p:cNvPr id="4" name="Straight Arrow Connector 3"/>
          <p:cNvCxnSpPr/>
          <p:nvPr/>
        </p:nvCxnSpPr>
        <p:spPr>
          <a:xfrm>
            <a:off x="1066800" y="685800"/>
            <a:ext cx="914400" cy="4572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28800" y="1295400"/>
            <a:ext cx="462755" cy="276999"/>
          </a:xfrm>
          <a:prstGeom prst="rect">
            <a:avLst/>
          </a:prstGeom>
          <a:solidFill>
            <a:schemeClr val="bg1"/>
          </a:solidFill>
        </p:spPr>
        <p:txBody>
          <a:bodyPr wrap="none" rtlCol="0">
            <a:spAutoFit/>
          </a:bodyPr>
          <a:lstStyle/>
          <a:p>
            <a:r>
              <a:rPr lang="en-US" sz="1200" dirty="0" smtClean="0"/>
              <a:t>inlet</a:t>
            </a:r>
            <a:endParaRPr lang="en-US" sz="1200" dirty="0"/>
          </a:p>
        </p:txBody>
      </p:sp>
      <p:cxnSp>
        <p:nvCxnSpPr>
          <p:cNvPr id="8" name="Straight Arrow Connector 7"/>
          <p:cNvCxnSpPr/>
          <p:nvPr/>
        </p:nvCxnSpPr>
        <p:spPr>
          <a:xfrm rot="10800000" flipV="1">
            <a:off x="5105400" y="762000"/>
            <a:ext cx="609600" cy="5334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0" y="304800"/>
            <a:ext cx="560538" cy="276999"/>
          </a:xfrm>
          <a:prstGeom prst="rect">
            <a:avLst/>
          </a:prstGeom>
          <a:solidFill>
            <a:schemeClr val="bg1"/>
          </a:solidFill>
        </p:spPr>
        <p:txBody>
          <a:bodyPr wrap="none" rtlCol="0">
            <a:spAutoFit/>
          </a:bodyPr>
          <a:lstStyle/>
          <a:p>
            <a:r>
              <a:rPr lang="en-US" sz="1200" dirty="0" smtClean="0"/>
              <a:t>outlet</a:t>
            </a:r>
            <a:endParaRPr lang="en-US" sz="1200" dirty="0"/>
          </a:p>
        </p:txBody>
      </p:sp>
      <p:sp>
        <p:nvSpPr>
          <p:cNvPr id="10" name="TextBox 9"/>
          <p:cNvSpPr txBox="1"/>
          <p:nvPr/>
        </p:nvSpPr>
        <p:spPr>
          <a:xfrm>
            <a:off x="2895600" y="609600"/>
            <a:ext cx="1946880" cy="369332"/>
          </a:xfrm>
          <a:prstGeom prst="rect">
            <a:avLst/>
          </a:prstGeom>
          <a:solidFill>
            <a:schemeClr val="bg1"/>
          </a:solidFill>
        </p:spPr>
        <p:txBody>
          <a:bodyPr wrap="none" rtlCol="0">
            <a:spAutoFit/>
          </a:bodyPr>
          <a:lstStyle/>
          <a:p>
            <a:r>
              <a:rPr lang="en-US" dirty="0" smtClean="0"/>
              <a:t>Tuscarawas Siphon</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5399.JPG"/>
          <p:cNvPicPr>
            <a:picLocks noGrp="1" noChangeAspect="1"/>
          </p:cNvPicPr>
          <p:nvPr isPhoto="1"/>
        </p:nvPicPr>
        <p:blipFill>
          <a:blip r:embed="rId2" cstate="print">
            <a:lum/>
          </a:blip>
          <a:stretch>
            <a:fillRect/>
          </a:stretch>
        </p:blipFill>
        <p:spPr>
          <a:xfrm>
            <a:off x="0" y="4495800"/>
            <a:ext cx="3149600" cy="2362200"/>
          </a:xfrm>
          <a:prstGeom prst="rect">
            <a:avLst/>
          </a:prstGeom>
          <a:noFill/>
          <a:ln>
            <a:noFill/>
          </a:ln>
        </p:spPr>
      </p:pic>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Arch Avenue 6’x6’RCB </a:t>
            </a:r>
            <a:br>
              <a:rPr lang="en-US" dirty="0" smtClean="0"/>
            </a:br>
            <a:r>
              <a:rPr lang="en-US" dirty="0" smtClean="0"/>
              <a:t>Pipe #41 (North Box)</a:t>
            </a:r>
            <a:br>
              <a:rPr lang="en-US" dirty="0" smtClean="0"/>
            </a:br>
            <a:endParaRPr lang="en-US" dirty="0"/>
          </a:p>
        </p:txBody>
      </p:sp>
      <p:pic>
        <p:nvPicPr>
          <p:cNvPr id="4" name="Picture 3" descr="IMGP5381.JPG"/>
          <p:cNvPicPr>
            <a:picLocks noGrp="1" noChangeAspect="1"/>
          </p:cNvPicPr>
          <p:nvPr isPhoto="1"/>
        </p:nvPicPr>
        <p:blipFill>
          <a:blip r:embed="rId3" cstate="print">
            <a:lum bright="1000" contrast="-14000"/>
          </a:blip>
          <a:stretch>
            <a:fillRect/>
          </a:stretch>
        </p:blipFill>
        <p:spPr>
          <a:xfrm>
            <a:off x="2895600" y="4514850"/>
            <a:ext cx="3124200" cy="2343150"/>
          </a:xfrm>
          <a:prstGeom prst="rect">
            <a:avLst/>
          </a:prstGeom>
          <a:noFill/>
          <a:ln>
            <a:noFill/>
          </a:ln>
        </p:spPr>
      </p:pic>
      <p:pic>
        <p:nvPicPr>
          <p:cNvPr id="5" name="Picture 4" descr="Pipe 41 81d.jpg"/>
          <p:cNvPicPr>
            <a:picLocks noGrp="1" noChangeAspect="1"/>
          </p:cNvPicPr>
          <p:nvPr isPhoto="1"/>
        </p:nvPicPr>
        <p:blipFill>
          <a:blip r:embed="rId4">
            <a:lum/>
          </a:blip>
          <a:stretch>
            <a:fillRect/>
          </a:stretch>
        </p:blipFill>
        <p:spPr>
          <a:xfrm>
            <a:off x="5994400" y="4495800"/>
            <a:ext cx="3149600" cy="23622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7.jpg"/>
          <p:cNvPicPr>
            <a:picLocks noGrp="1" noChangeAspect="1"/>
          </p:cNvPicPr>
          <p:nvPr>
            <p:ph idx="1"/>
          </p:nvPr>
        </p:nvPicPr>
        <p:blipFill>
          <a:blip r:embed="rId2"/>
          <a:stretch>
            <a:fillRect/>
          </a:stretch>
        </p:blipFill>
        <p:spPr>
          <a:xfrm>
            <a:off x="-1" y="0"/>
            <a:ext cx="9144001" cy="6858000"/>
          </a:xfrm>
        </p:spPr>
      </p:pic>
      <p:cxnSp>
        <p:nvCxnSpPr>
          <p:cNvPr id="6" name="Straight Arrow Connector 5"/>
          <p:cNvCxnSpPr/>
          <p:nvPr/>
        </p:nvCxnSpPr>
        <p:spPr>
          <a:xfrm rot="5400000">
            <a:off x="4838700" y="2171700"/>
            <a:ext cx="914400" cy="3810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71800" y="152400"/>
            <a:ext cx="2686505" cy="369332"/>
          </a:xfrm>
          <a:prstGeom prst="rect">
            <a:avLst/>
          </a:prstGeom>
          <a:solidFill>
            <a:schemeClr val="bg1"/>
          </a:solidFill>
        </p:spPr>
        <p:txBody>
          <a:bodyPr wrap="none" rtlCol="0">
            <a:spAutoFit/>
          </a:bodyPr>
          <a:lstStyle/>
          <a:p>
            <a:r>
              <a:rPr lang="en-US" dirty="0" smtClean="0"/>
              <a:t>Arch Avenue Pump Station</a:t>
            </a:r>
            <a:endParaRPr lang="en-US" dirty="0"/>
          </a:p>
        </p:txBody>
      </p:sp>
      <p:cxnSp>
        <p:nvCxnSpPr>
          <p:cNvPr id="9" name="Straight Arrow Connector 8"/>
          <p:cNvCxnSpPr/>
          <p:nvPr/>
        </p:nvCxnSpPr>
        <p:spPr>
          <a:xfrm rot="5400000" flipH="1" flipV="1">
            <a:off x="3924300" y="3543300"/>
            <a:ext cx="838200" cy="4572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86200" y="2362200"/>
            <a:ext cx="609600" cy="5334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76600" y="4267200"/>
            <a:ext cx="1415772" cy="253916"/>
          </a:xfrm>
          <a:prstGeom prst="rect">
            <a:avLst/>
          </a:prstGeom>
          <a:solidFill>
            <a:schemeClr val="bg1"/>
          </a:solidFill>
        </p:spPr>
        <p:txBody>
          <a:bodyPr wrap="none" rtlCol="0">
            <a:spAutoFit/>
          </a:bodyPr>
          <a:lstStyle/>
          <a:p>
            <a:r>
              <a:rPr lang="en-US" sz="1050" dirty="0" smtClean="0"/>
              <a:t>Gravity Conduit Outlet</a:t>
            </a:r>
            <a:endParaRPr lang="en-US" sz="1050" dirty="0"/>
          </a:p>
        </p:txBody>
      </p:sp>
      <p:sp>
        <p:nvSpPr>
          <p:cNvPr id="13" name="TextBox 12"/>
          <p:cNvSpPr txBox="1"/>
          <p:nvPr/>
        </p:nvSpPr>
        <p:spPr>
          <a:xfrm>
            <a:off x="3276600" y="2133600"/>
            <a:ext cx="1659429" cy="253916"/>
          </a:xfrm>
          <a:prstGeom prst="rect">
            <a:avLst/>
          </a:prstGeom>
          <a:solidFill>
            <a:schemeClr val="bg1"/>
          </a:solidFill>
        </p:spPr>
        <p:txBody>
          <a:bodyPr wrap="none" rtlCol="0">
            <a:spAutoFit/>
          </a:bodyPr>
          <a:lstStyle/>
          <a:p>
            <a:r>
              <a:rPr lang="en-US" sz="1050" dirty="0" smtClean="0"/>
              <a:t>Discharge Well and Outlet</a:t>
            </a:r>
            <a:endParaRPr lang="en-US" sz="1050" dirty="0"/>
          </a:p>
        </p:txBody>
      </p:sp>
      <p:sp>
        <p:nvSpPr>
          <p:cNvPr id="14" name="TextBox 13"/>
          <p:cNvSpPr txBox="1"/>
          <p:nvPr/>
        </p:nvSpPr>
        <p:spPr>
          <a:xfrm>
            <a:off x="5181600" y="1371600"/>
            <a:ext cx="920445" cy="253916"/>
          </a:xfrm>
          <a:prstGeom prst="rect">
            <a:avLst/>
          </a:prstGeom>
          <a:solidFill>
            <a:schemeClr val="bg1"/>
          </a:solidFill>
        </p:spPr>
        <p:txBody>
          <a:bodyPr wrap="none" rtlCol="0">
            <a:spAutoFit/>
          </a:bodyPr>
          <a:lstStyle/>
          <a:p>
            <a:r>
              <a:rPr lang="en-US" sz="1050" dirty="0" smtClean="0"/>
              <a:t>Pump Station</a:t>
            </a:r>
            <a:endParaRPr lang="en-US" sz="105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5586" name="Object 2"/>
          <p:cNvGraphicFramePr>
            <a:graphicFrameLocks noChangeAspect="1"/>
          </p:cNvGraphicFramePr>
          <p:nvPr/>
        </p:nvGraphicFramePr>
        <p:xfrm>
          <a:off x="0" y="0"/>
          <a:ext cx="5334000" cy="6904038"/>
        </p:xfrm>
        <a:graphic>
          <a:graphicData uri="http://schemas.openxmlformats.org/presentationml/2006/ole">
            <p:oleObj spid="_x0000_s156674" name="Acrobat Document" r:id="rId3" imgW="4509360" imgH="5847120" progId="AcroExch.Document.7">
              <p:embed/>
            </p:oleObj>
          </a:graphicData>
        </a:graphic>
      </p:graphicFrame>
      <p:pic>
        <p:nvPicPr>
          <p:cNvPr id="3" name="Picture 2" descr="Pipe 41 81c.jpg"/>
          <p:cNvPicPr>
            <a:picLocks noGrp="1" noChangeAspect="1"/>
          </p:cNvPicPr>
          <p:nvPr isPhoto="1"/>
        </p:nvPicPr>
        <p:blipFill>
          <a:blip r:embed="rId4">
            <a:lum/>
          </a:blip>
          <a:stretch>
            <a:fillRect/>
          </a:stretch>
        </p:blipFill>
        <p:spPr>
          <a:xfrm>
            <a:off x="5994400" y="0"/>
            <a:ext cx="3149600" cy="2362200"/>
          </a:xfrm>
          <a:prstGeom prst="rect">
            <a:avLst/>
          </a:prstGeom>
          <a:noFill/>
          <a:ln>
            <a:noFill/>
          </a:ln>
        </p:spPr>
      </p:pic>
      <p:pic>
        <p:nvPicPr>
          <p:cNvPr id="4" name="Picture 3" descr="Pipe 41 81d.jpg"/>
          <p:cNvPicPr>
            <a:picLocks noGrp="1" noChangeAspect="1"/>
          </p:cNvPicPr>
          <p:nvPr isPhoto="1"/>
        </p:nvPicPr>
        <p:blipFill>
          <a:blip r:embed="rId5">
            <a:lum/>
          </a:blip>
          <a:stretch>
            <a:fillRect/>
          </a:stretch>
        </p:blipFill>
        <p:spPr>
          <a:xfrm>
            <a:off x="5994400" y="2209800"/>
            <a:ext cx="3149600" cy="2362200"/>
          </a:xfrm>
          <a:prstGeom prst="rect">
            <a:avLst/>
          </a:prstGeom>
          <a:noFill/>
          <a:ln>
            <a:noFill/>
          </a:ln>
        </p:spPr>
      </p:pic>
      <p:pic>
        <p:nvPicPr>
          <p:cNvPr id="5" name="Picture 4" descr="Pipe 41 74.jpg"/>
          <p:cNvPicPr>
            <a:picLocks noGrp="1" noChangeAspect="1"/>
          </p:cNvPicPr>
          <p:nvPr isPhoto="1"/>
        </p:nvPicPr>
        <p:blipFill>
          <a:blip r:embed="rId6">
            <a:lum/>
          </a:blip>
          <a:stretch>
            <a:fillRect/>
          </a:stretch>
        </p:blipFill>
        <p:spPr>
          <a:xfrm>
            <a:off x="5994400" y="4495800"/>
            <a:ext cx="3149600" cy="2362200"/>
          </a:xfrm>
          <a:prstGeom prst="rect">
            <a:avLst/>
          </a:prstGeom>
          <a:noFill/>
          <a:ln>
            <a:noFill/>
          </a:ln>
        </p:spPr>
      </p:pic>
      <p:sp>
        <p:nvSpPr>
          <p:cNvPr id="6" name="TextBox 5"/>
          <p:cNvSpPr txBox="1"/>
          <p:nvPr/>
        </p:nvSpPr>
        <p:spPr>
          <a:xfrm>
            <a:off x="152400" y="6019800"/>
            <a:ext cx="5822684" cy="646331"/>
          </a:xfrm>
          <a:prstGeom prst="rect">
            <a:avLst/>
          </a:prstGeom>
          <a:noFill/>
        </p:spPr>
        <p:txBody>
          <a:bodyPr wrap="none" rtlCol="0">
            <a:spAutoFit/>
          </a:bodyPr>
          <a:lstStyle/>
          <a:p>
            <a:r>
              <a:rPr lang="en-US" dirty="0" smtClean="0"/>
              <a:t>*First part of the structure from the inlet to </a:t>
            </a:r>
            <a:r>
              <a:rPr lang="en-US" dirty="0" err="1" smtClean="0"/>
              <a:t>gatewell</a:t>
            </a:r>
            <a:r>
              <a:rPr lang="en-US" dirty="0" smtClean="0"/>
              <a:t> is RCB, </a:t>
            </a:r>
          </a:p>
          <a:p>
            <a:r>
              <a:rPr lang="en-US" dirty="0" err="1" smtClean="0"/>
              <a:t>gatewell</a:t>
            </a:r>
            <a:r>
              <a:rPr lang="en-US" dirty="0" smtClean="0"/>
              <a:t> to outlet is RCP</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514600" y="2209800"/>
            <a:ext cx="3352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Arch Avenue 6’x6’RCB </a:t>
            </a:r>
            <a:br>
              <a:rPr lang="en-US" dirty="0" smtClean="0"/>
            </a:br>
            <a:r>
              <a:rPr lang="en-US" dirty="0" smtClean="0"/>
              <a:t>Pipe #42 (South Box)</a:t>
            </a:r>
            <a:br>
              <a:rPr lang="en-US" dirty="0" smtClean="0"/>
            </a:br>
            <a:endParaRPr lang="en-US" dirty="0"/>
          </a:p>
        </p:txBody>
      </p:sp>
      <p:pic>
        <p:nvPicPr>
          <p:cNvPr id="3" name="Picture 2" descr="IMGP5417.JPG"/>
          <p:cNvPicPr>
            <a:picLocks noGrp="1" noChangeAspect="1"/>
          </p:cNvPicPr>
          <p:nvPr isPhoto="1"/>
        </p:nvPicPr>
        <p:blipFill>
          <a:blip r:embed="rId2" cstate="print">
            <a:lum/>
          </a:blip>
          <a:stretch>
            <a:fillRect/>
          </a:stretch>
        </p:blipFill>
        <p:spPr>
          <a:xfrm>
            <a:off x="0" y="4457700"/>
            <a:ext cx="3200400" cy="2400300"/>
          </a:xfrm>
          <a:prstGeom prst="rect">
            <a:avLst/>
          </a:prstGeom>
          <a:noFill/>
          <a:ln>
            <a:noFill/>
          </a:ln>
        </p:spPr>
      </p:pic>
      <p:pic>
        <p:nvPicPr>
          <p:cNvPr id="4" name="Picture 3" descr="Pipe 77a.jpg"/>
          <p:cNvPicPr>
            <a:picLocks noGrp="1" noChangeAspect="1"/>
          </p:cNvPicPr>
          <p:nvPr isPhoto="1"/>
        </p:nvPicPr>
        <p:blipFill>
          <a:blip r:embed="rId3">
            <a:lum/>
          </a:blip>
          <a:stretch>
            <a:fillRect/>
          </a:stretch>
        </p:blipFill>
        <p:spPr>
          <a:xfrm>
            <a:off x="3200400" y="4419600"/>
            <a:ext cx="3251200" cy="2438400"/>
          </a:xfrm>
          <a:prstGeom prst="rect">
            <a:avLst/>
          </a:prstGeom>
          <a:noFill/>
          <a:ln>
            <a:noFill/>
          </a:ln>
        </p:spPr>
      </p:pic>
      <p:pic>
        <p:nvPicPr>
          <p:cNvPr id="5" name="Picture 4" descr="Pipe 52.jpg"/>
          <p:cNvPicPr>
            <a:picLocks noGrp="1" noChangeAspect="1"/>
          </p:cNvPicPr>
          <p:nvPr isPhoto="1"/>
        </p:nvPicPr>
        <p:blipFill>
          <a:blip r:embed="rId4">
            <a:lum/>
          </a:blip>
          <a:stretch>
            <a:fillRect/>
          </a:stretch>
        </p:blipFill>
        <p:spPr>
          <a:xfrm>
            <a:off x="5892800" y="4419600"/>
            <a:ext cx="3251200" cy="2438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pe 67b.jpg"/>
          <p:cNvPicPr>
            <a:picLocks noGrp="1" noChangeAspect="1"/>
          </p:cNvPicPr>
          <p:nvPr isPhoto="1"/>
        </p:nvPicPr>
        <p:blipFill>
          <a:blip r:embed="rId3">
            <a:lum/>
          </a:blip>
          <a:stretch>
            <a:fillRect/>
          </a:stretch>
        </p:blipFill>
        <p:spPr>
          <a:xfrm>
            <a:off x="6096000" y="0"/>
            <a:ext cx="3048000" cy="2286000"/>
          </a:xfrm>
          <a:prstGeom prst="rect">
            <a:avLst/>
          </a:prstGeom>
          <a:noFill/>
          <a:ln>
            <a:noFill/>
          </a:ln>
        </p:spPr>
      </p:pic>
      <p:pic>
        <p:nvPicPr>
          <p:cNvPr id="4" name="Picture 3" descr="Pipe 77a.jpg"/>
          <p:cNvPicPr>
            <a:picLocks noGrp="1" noChangeAspect="1"/>
          </p:cNvPicPr>
          <p:nvPr isPhoto="1"/>
        </p:nvPicPr>
        <p:blipFill>
          <a:blip r:embed="rId4">
            <a:lum/>
          </a:blip>
          <a:stretch>
            <a:fillRect/>
          </a:stretch>
        </p:blipFill>
        <p:spPr>
          <a:xfrm>
            <a:off x="6096000" y="2286000"/>
            <a:ext cx="3048000" cy="2286000"/>
          </a:xfrm>
          <a:prstGeom prst="rect">
            <a:avLst/>
          </a:prstGeom>
          <a:noFill/>
          <a:ln>
            <a:noFill/>
          </a:ln>
        </p:spPr>
      </p:pic>
      <p:pic>
        <p:nvPicPr>
          <p:cNvPr id="5" name="Picture 4" descr="Pipe 78.jpg"/>
          <p:cNvPicPr>
            <a:picLocks noGrp="1" noChangeAspect="1"/>
          </p:cNvPicPr>
          <p:nvPr isPhoto="1"/>
        </p:nvPicPr>
        <p:blipFill>
          <a:blip r:embed="rId5">
            <a:lum/>
          </a:blip>
          <a:stretch>
            <a:fillRect/>
          </a:stretch>
        </p:blipFill>
        <p:spPr>
          <a:xfrm>
            <a:off x="6096000" y="4572000"/>
            <a:ext cx="3048000" cy="2286000"/>
          </a:xfrm>
          <a:prstGeom prst="rect">
            <a:avLst/>
          </a:prstGeom>
          <a:noFill/>
          <a:ln>
            <a:noFill/>
          </a:ln>
        </p:spPr>
      </p:pic>
      <p:graphicFrame>
        <p:nvGraphicFramePr>
          <p:cNvPr id="1474563" name="Object 3"/>
          <p:cNvGraphicFramePr>
            <a:graphicFrameLocks noChangeAspect="1"/>
          </p:cNvGraphicFramePr>
          <p:nvPr/>
        </p:nvGraphicFramePr>
        <p:xfrm>
          <a:off x="0" y="0"/>
          <a:ext cx="5334000" cy="6903458"/>
        </p:xfrm>
        <a:graphic>
          <a:graphicData uri="http://schemas.openxmlformats.org/presentationml/2006/ole">
            <p:oleObj spid="_x0000_s157698" name="Acrobat Document" r:id="rId6" imgW="4509360" imgH="5847120" progId="AcroExch.Document.7">
              <p:embed/>
            </p:oleObj>
          </a:graphicData>
        </a:graphic>
      </p:graphicFrame>
      <p:sp>
        <p:nvSpPr>
          <p:cNvPr id="6" name="TextBox 5"/>
          <p:cNvSpPr txBox="1"/>
          <p:nvPr/>
        </p:nvSpPr>
        <p:spPr>
          <a:xfrm>
            <a:off x="0" y="6211669"/>
            <a:ext cx="5822684" cy="646331"/>
          </a:xfrm>
          <a:prstGeom prst="rect">
            <a:avLst/>
          </a:prstGeom>
          <a:noFill/>
        </p:spPr>
        <p:txBody>
          <a:bodyPr wrap="none" rtlCol="0">
            <a:spAutoFit/>
          </a:bodyPr>
          <a:lstStyle/>
          <a:p>
            <a:r>
              <a:rPr lang="en-US" dirty="0" smtClean="0"/>
              <a:t>*First part of the structure from the inlet to </a:t>
            </a:r>
            <a:r>
              <a:rPr lang="en-US" dirty="0" err="1" smtClean="0"/>
              <a:t>gatewell</a:t>
            </a:r>
            <a:r>
              <a:rPr lang="en-US" dirty="0" smtClean="0"/>
              <a:t> is RCB, </a:t>
            </a:r>
          </a:p>
          <a:p>
            <a:r>
              <a:rPr lang="en-US" dirty="0" err="1" smtClean="0"/>
              <a:t>gatewell</a:t>
            </a:r>
            <a:r>
              <a:rPr lang="en-US" dirty="0" smtClean="0"/>
              <a:t> to outlet is RCP</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514600" y="2209800"/>
            <a:ext cx="3352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447800"/>
            <a:ext cx="8915400" cy="1470025"/>
          </a:xfrm>
        </p:spPr>
        <p:txBody>
          <a:bodyPr>
            <a:normAutofit fontScale="90000"/>
          </a:bodyPr>
          <a:lstStyle/>
          <a:p>
            <a:r>
              <a:rPr lang="en-US" dirty="0" smtClean="0"/>
              <a:t/>
            </a:r>
            <a:br>
              <a:rPr lang="en-US" dirty="0" smtClean="0"/>
            </a:br>
            <a:r>
              <a:rPr lang="en-US" dirty="0" smtClean="0"/>
              <a:t>Massillon, Ohio </a:t>
            </a:r>
            <a:br>
              <a:rPr lang="en-US" dirty="0" smtClean="0"/>
            </a:br>
            <a:r>
              <a:rPr lang="en-US" dirty="0" smtClean="0"/>
              <a:t>Arch Avenue 24” CIP Pump Pipes</a:t>
            </a:r>
            <a:br>
              <a:rPr lang="en-US" dirty="0" smtClean="0"/>
            </a:br>
            <a:r>
              <a:rPr lang="en-US" dirty="0" smtClean="0"/>
              <a:t>Pipe #43 (South), 44 (Center), 45 (North) </a:t>
            </a:r>
            <a:br>
              <a:rPr lang="en-US" dirty="0" smtClean="0"/>
            </a:br>
            <a:endParaRPr lang="en-US" dirty="0"/>
          </a:p>
        </p:txBody>
      </p:sp>
      <p:pic>
        <p:nvPicPr>
          <p:cNvPr id="3" name="Picture 3"/>
          <p:cNvPicPr>
            <a:picLocks noChangeAspect="1" noChangeArrowheads="1"/>
          </p:cNvPicPr>
          <p:nvPr/>
        </p:nvPicPr>
        <p:blipFill>
          <a:blip r:embed="rId2"/>
          <a:srcRect/>
          <a:stretch>
            <a:fillRect/>
          </a:stretch>
        </p:blipFill>
        <p:spPr bwMode="auto">
          <a:xfrm>
            <a:off x="-1" y="4572000"/>
            <a:ext cx="3077591" cy="2285999"/>
          </a:xfrm>
          <a:prstGeom prst="rect">
            <a:avLst/>
          </a:prstGeom>
          <a:noFill/>
          <a:ln w="9525">
            <a:noFill/>
            <a:miter lim="800000"/>
            <a:headEnd/>
            <a:tailEnd/>
          </a:ln>
          <a:effectLst/>
        </p:spPr>
      </p:pic>
      <p:pic>
        <p:nvPicPr>
          <p:cNvPr id="6" name="Picture 5" descr="IMGP5452.JPG"/>
          <p:cNvPicPr>
            <a:picLocks noGrp="1" noChangeAspect="1"/>
          </p:cNvPicPr>
          <p:nvPr isPhoto="1"/>
        </p:nvPicPr>
        <p:blipFill>
          <a:blip r:embed="rId3" cstate="print">
            <a:lum/>
          </a:blip>
          <a:stretch>
            <a:fillRect/>
          </a:stretch>
        </p:blipFill>
        <p:spPr>
          <a:xfrm>
            <a:off x="3048000" y="4572000"/>
            <a:ext cx="3048000" cy="2286000"/>
          </a:xfrm>
          <a:prstGeom prst="rect">
            <a:avLst/>
          </a:prstGeom>
          <a:noFill/>
          <a:ln>
            <a:noFill/>
          </a:ln>
        </p:spPr>
      </p:pic>
      <p:pic>
        <p:nvPicPr>
          <p:cNvPr id="7" name="Picture 6" descr="pipe43-84.3ft.bmp"/>
          <p:cNvPicPr>
            <a:picLocks noGrp="1" noChangeAspect="1"/>
          </p:cNvPicPr>
          <p:nvPr isPhoto="1"/>
        </p:nvPicPr>
        <p:blipFill>
          <a:blip r:embed="rId4">
            <a:lum/>
          </a:blip>
          <a:stretch>
            <a:fillRect/>
          </a:stretch>
        </p:blipFill>
        <p:spPr>
          <a:xfrm>
            <a:off x="6096000" y="4572000"/>
            <a:ext cx="3048000" cy="2286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Discharge from Sippo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62146"/>
        </p:xfrm>
        <a:graphic>
          <a:graphicData uri="http://schemas.openxmlformats.org/drawingml/2006/table">
            <a:tbl>
              <a:tblPr/>
              <a:tblGrid>
                <a:gridCol w="1179335"/>
                <a:gridCol w="1063063"/>
                <a:gridCol w="1432643"/>
                <a:gridCol w="1432643"/>
                <a:gridCol w="4036315"/>
              </a:tblGrid>
              <a:tr h="156044">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044">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103">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Culvert through West Bank Levee opposite of </a:t>
                      </a:r>
                      <a:r>
                        <a:rPr lang="en-US" sz="1000" b="0" i="0" u="none" strike="noStrike" dirty="0" err="1">
                          <a:solidFill>
                            <a:srgbClr val="000000"/>
                          </a:solidFill>
                          <a:latin typeface="Calibri"/>
                        </a:rPr>
                        <a:t>Croose</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Avenue, 1000 ft upstream</a:t>
                      </a:r>
                      <a:r>
                        <a:rPr lang="en-US" sz="1000" b="0" i="0" u="none" strike="noStrike" baseline="0" dirty="0" smtClean="0">
                          <a:solidFill>
                            <a:srgbClr val="000000"/>
                          </a:solidFill>
                          <a:latin typeface="Calibri"/>
                        </a:rPr>
                        <a:t> of Cherry Rd.</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dirty="0">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Siphon-Conduit-Brookfield </a:t>
                      </a:r>
                      <a:r>
                        <a:rPr lang="en-US" sz="1000" b="0" i="0" u="none" strike="noStrike" dirty="0">
                          <a:solidFill>
                            <a:srgbClr val="000000"/>
                          </a:solidFill>
                          <a:latin typeface="Calibri"/>
                        </a:rPr>
                        <a:t>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Siphon-Conduit-Wooster </a:t>
                      </a:r>
                      <a:r>
                        <a:rPr lang="en-US" sz="1000" b="0" i="0" u="none" strike="noStrike" dirty="0">
                          <a:solidFill>
                            <a:srgbClr val="000000"/>
                          </a:solidFill>
                          <a:latin typeface="Calibri"/>
                        </a:rPr>
                        <a:t>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6044">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044">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smtClean="0">
                          <a:solidFill>
                            <a:srgbClr val="000000"/>
                          </a:solidFill>
                          <a:latin typeface="Calibri"/>
                        </a:rPr>
                        <a:t>Sanitary Siphon-Conduit-Tuscarawas </a:t>
                      </a:r>
                      <a:r>
                        <a:rPr lang="en-US" sz="1000" b="0" i="0" u="none" strike="noStrike" dirty="0">
                          <a:solidFill>
                            <a:srgbClr val="000000"/>
                          </a:solidFill>
                          <a:latin typeface="Calibri"/>
                        </a:rPr>
                        <a:t>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170" name="Picture 2"/>
          <p:cNvPicPr>
            <a:picLocks noChangeAspect="1" noChangeArrowheads="1"/>
          </p:cNvPicPr>
          <p:nvPr/>
        </p:nvPicPr>
        <p:blipFill>
          <a:blip r:embed="rId2"/>
          <a:srcRect/>
          <a:stretch>
            <a:fillRect/>
          </a:stretch>
        </p:blipFill>
        <p:spPr bwMode="auto">
          <a:xfrm>
            <a:off x="0" y="0"/>
            <a:ext cx="9144000" cy="6915300"/>
          </a:xfrm>
          <a:prstGeom prst="rect">
            <a:avLst/>
          </a:prstGeom>
          <a:noFill/>
          <a:ln w="9525">
            <a:noFill/>
            <a:miter lim="800000"/>
            <a:headEnd/>
            <a:tailEnd/>
          </a:ln>
          <a:effectLst/>
        </p:spPr>
      </p:pic>
      <p:cxnSp>
        <p:nvCxnSpPr>
          <p:cNvPr id="6" name="Straight Arrow Connector 5"/>
          <p:cNvCxnSpPr/>
          <p:nvPr/>
        </p:nvCxnSpPr>
        <p:spPr>
          <a:xfrm rot="5400000">
            <a:off x="4800600" y="2209800"/>
            <a:ext cx="1447800" cy="3810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71800" y="152400"/>
            <a:ext cx="2686505" cy="369332"/>
          </a:xfrm>
          <a:prstGeom prst="rect">
            <a:avLst/>
          </a:prstGeom>
          <a:solidFill>
            <a:schemeClr val="bg1"/>
          </a:solidFill>
        </p:spPr>
        <p:txBody>
          <a:bodyPr wrap="none" rtlCol="0">
            <a:spAutoFit/>
          </a:bodyPr>
          <a:lstStyle/>
          <a:p>
            <a:r>
              <a:rPr lang="en-US" dirty="0" smtClean="0"/>
              <a:t>Arch Avenue Pump Station</a:t>
            </a:r>
            <a:endParaRPr lang="en-US" dirty="0"/>
          </a:p>
        </p:txBody>
      </p:sp>
      <p:cxnSp>
        <p:nvCxnSpPr>
          <p:cNvPr id="11" name="Straight Arrow Connector 10"/>
          <p:cNvCxnSpPr/>
          <p:nvPr/>
        </p:nvCxnSpPr>
        <p:spPr>
          <a:xfrm>
            <a:off x="3810000" y="2895600"/>
            <a:ext cx="609600" cy="533400"/>
          </a:xfrm>
          <a:prstGeom prst="straightConnector1">
            <a:avLst/>
          </a:prstGeom>
          <a:ln w="158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19400" y="2514600"/>
            <a:ext cx="1130438" cy="253916"/>
          </a:xfrm>
          <a:prstGeom prst="rect">
            <a:avLst/>
          </a:prstGeom>
          <a:solidFill>
            <a:schemeClr val="bg1"/>
          </a:solidFill>
        </p:spPr>
        <p:txBody>
          <a:bodyPr wrap="none" rtlCol="0">
            <a:spAutoFit/>
          </a:bodyPr>
          <a:lstStyle/>
          <a:p>
            <a:r>
              <a:rPr lang="en-US" sz="1050" dirty="0" smtClean="0"/>
              <a:t>Pump/box Outlet</a:t>
            </a:r>
            <a:endParaRPr lang="en-US" sz="1050" dirty="0"/>
          </a:p>
        </p:txBody>
      </p:sp>
      <p:sp>
        <p:nvSpPr>
          <p:cNvPr id="14" name="TextBox 13"/>
          <p:cNvSpPr txBox="1"/>
          <p:nvPr/>
        </p:nvSpPr>
        <p:spPr>
          <a:xfrm>
            <a:off x="5181600" y="1371600"/>
            <a:ext cx="920445" cy="253916"/>
          </a:xfrm>
          <a:prstGeom prst="rect">
            <a:avLst/>
          </a:prstGeom>
          <a:solidFill>
            <a:schemeClr val="bg1"/>
          </a:solidFill>
        </p:spPr>
        <p:txBody>
          <a:bodyPr wrap="none" rtlCol="0">
            <a:spAutoFit/>
          </a:bodyPr>
          <a:lstStyle/>
          <a:p>
            <a:r>
              <a:rPr lang="en-US" sz="1050" dirty="0" smtClean="0"/>
              <a:t>Pump Station</a:t>
            </a:r>
            <a:endParaRPr lang="en-US" sz="105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76002" name="Object 2"/>
          <p:cNvGraphicFramePr>
            <a:graphicFrameLocks noChangeAspect="1"/>
          </p:cNvGraphicFramePr>
          <p:nvPr/>
        </p:nvGraphicFramePr>
        <p:xfrm>
          <a:off x="0" y="0"/>
          <a:ext cx="5298877" cy="6858000"/>
        </p:xfrm>
        <a:graphic>
          <a:graphicData uri="http://schemas.openxmlformats.org/presentationml/2006/ole">
            <p:oleObj spid="_x0000_s158722" name="Acrobat Document" r:id="rId3" imgW="4509360" imgH="5847120" progId="AcroExch.Document.7">
              <p:embed/>
            </p:oleObj>
          </a:graphicData>
        </a:graphic>
      </p:graphicFrame>
      <p:pic>
        <p:nvPicPr>
          <p:cNvPr id="3" name="Picture 2" descr="pipe43-2.9ft.bmp"/>
          <p:cNvPicPr>
            <a:picLocks noGrp="1" noChangeAspect="1"/>
          </p:cNvPicPr>
          <p:nvPr isPhoto="1"/>
        </p:nvPicPr>
        <p:blipFill>
          <a:blip r:embed="rId4">
            <a:lum/>
          </a:blip>
          <a:stretch>
            <a:fillRect/>
          </a:stretch>
        </p:blipFill>
        <p:spPr>
          <a:xfrm>
            <a:off x="5994400" y="0"/>
            <a:ext cx="3149600" cy="2362200"/>
          </a:xfrm>
          <a:prstGeom prst="rect">
            <a:avLst/>
          </a:prstGeom>
          <a:noFill/>
          <a:ln>
            <a:noFill/>
          </a:ln>
        </p:spPr>
      </p:pic>
      <p:pic>
        <p:nvPicPr>
          <p:cNvPr id="4" name="Picture 3" descr="pipe44-29.5ft.bmp"/>
          <p:cNvPicPr>
            <a:picLocks noGrp="1" noChangeAspect="1"/>
          </p:cNvPicPr>
          <p:nvPr isPhoto="1"/>
        </p:nvPicPr>
        <p:blipFill>
          <a:blip r:embed="rId5">
            <a:lum/>
          </a:blip>
          <a:stretch>
            <a:fillRect/>
          </a:stretch>
        </p:blipFill>
        <p:spPr>
          <a:xfrm>
            <a:off x="5994400" y="2209800"/>
            <a:ext cx="3149600" cy="2362200"/>
          </a:xfrm>
          <a:prstGeom prst="rect">
            <a:avLst/>
          </a:prstGeom>
          <a:noFill/>
          <a:ln>
            <a:noFill/>
          </a:ln>
        </p:spPr>
      </p:pic>
      <p:pic>
        <p:nvPicPr>
          <p:cNvPr id="5" name="Picture 4" descr="pipe45-72.0ft.bmp"/>
          <p:cNvPicPr>
            <a:picLocks noGrp="1" noChangeAspect="1"/>
          </p:cNvPicPr>
          <p:nvPr isPhoto="1"/>
        </p:nvPicPr>
        <p:blipFill>
          <a:blip r:embed="rId6">
            <a:lum/>
          </a:blip>
          <a:stretch>
            <a:fillRect/>
          </a:stretch>
        </p:blipFill>
        <p:spPr>
          <a:xfrm>
            <a:off x="5994400" y="4495800"/>
            <a:ext cx="3149600" cy="23622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1676400"/>
            <a:ext cx="47244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rmAutofit fontScale="90000"/>
          </a:bodyPr>
          <a:lstStyle/>
          <a:p>
            <a:r>
              <a:rPr lang="en-US" dirty="0" smtClean="0"/>
              <a:t>Massillon, Ohio </a:t>
            </a:r>
            <a:br>
              <a:rPr lang="en-US" dirty="0" smtClean="0"/>
            </a:br>
            <a:r>
              <a:rPr lang="en-US" dirty="0" smtClean="0"/>
              <a:t>Arch Avenue Gravity-RCP</a:t>
            </a:r>
            <a:br>
              <a:rPr lang="en-US" dirty="0" smtClean="0"/>
            </a:br>
            <a:r>
              <a:rPr lang="en-US" dirty="0" smtClean="0"/>
              <a:t>Pipe #46</a:t>
            </a:r>
            <a:br>
              <a:rPr lang="en-US" dirty="0" smtClean="0"/>
            </a:br>
            <a:r>
              <a:rPr lang="en-US" dirty="0" smtClean="0"/>
              <a:t>(MH downgrade through levee)</a:t>
            </a:r>
            <a:endParaRPr lang="en-US" dirty="0"/>
          </a:p>
        </p:txBody>
      </p:sp>
      <p:pic>
        <p:nvPicPr>
          <p:cNvPr id="3" name="Picture 2" descr="IMGP5451.JPG"/>
          <p:cNvPicPr>
            <a:picLocks noGrp="1" noChangeAspect="1"/>
          </p:cNvPicPr>
          <p:nvPr isPhoto="1"/>
        </p:nvPicPr>
        <p:blipFill>
          <a:blip r:embed="rId2" cstate="print">
            <a:lum/>
          </a:blip>
          <a:stretch>
            <a:fillRect/>
          </a:stretch>
        </p:blipFill>
        <p:spPr>
          <a:xfrm>
            <a:off x="2133600" y="4038600"/>
            <a:ext cx="3759200" cy="2819400"/>
          </a:xfrm>
          <a:prstGeom prst="rect">
            <a:avLst/>
          </a:prstGeom>
          <a:noFill/>
          <a:ln>
            <a:noFill/>
          </a:ln>
        </p:spPr>
      </p:pic>
      <p:pic>
        <p:nvPicPr>
          <p:cNvPr id="4" name="Picture 3" descr="IMGP5450.JPG"/>
          <p:cNvPicPr>
            <a:picLocks noGrp="1" noChangeAspect="1"/>
          </p:cNvPicPr>
          <p:nvPr isPhoto="1"/>
        </p:nvPicPr>
        <p:blipFill>
          <a:blip r:embed="rId3" cstate="print">
            <a:lum/>
          </a:blip>
          <a:stretch>
            <a:fillRect/>
          </a:stretch>
        </p:blipFill>
        <p:spPr>
          <a:xfrm rot="5400000">
            <a:off x="-355600" y="4368800"/>
            <a:ext cx="2844800" cy="2133600"/>
          </a:xfrm>
          <a:prstGeom prst="rect">
            <a:avLst/>
          </a:prstGeom>
          <a:noFill/>
          <a:ln>
            <a:noFill/>
          </a:ln>
        </p:spPr>
      </p:pic>
      <p:pic>
        <p:nvPicPr>
          <p:cNvPr id="5" name="Picture 4" descr="Pipe 46 down 74.jpg"/>
          <p:cNvPicPr>
            <a:picLocks noGrp="1" noChangeAspect="1"/>
          </p:cNvPicPr>
          <p:nvPr isPhoto="1"/>
        </p:nvPicPr>
        <p:blipFill>
          <a:blip r:embed="rId4">
            <a:lum/>
          </a:blip>
          <a:stretch>
            <a:fillRect/>
          </a:stretch>
        </p:blipFill>
        <p:spPr>
          <a:xfrm>
            <a:off x="5384800" y="4038600"/>
            <a:ext cx="3759200" cy="28194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8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cxnSp>
        <p:nvCxnSpPr>
          <p:cNvPr id="4" name="Straight Connector 3"/>
          <p:cNvCxnSpPr/>
          <p:nvPr/>
        </p:nvCxnSpPr>
        <p:spPr>
          <a:xfrm flipV="1">
            <a:off x="3657600" y="1524000"/>
            <a:ext cx="2819400" cy="228600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057400" y="1905000"/>
            <a:ext cx="2652777" cy="369332"/>
          </a:xfrm>
          <a:prstGeom prst="rect">
            <a:avLst/>
          </a:prstGeom>
          <a:solidFill>
            <a:schemeClr val="bg1"/>
          </a:solidFill>
        </p:spPr>
        <p:txBody>
          <a:bodyPr wrap="none" rtlCol="0">
            <a:spAutoFit/>
          </a:bodyPr>
          <a:lstStyle/>
          <a:p>
            <a:r>
              <a:rPr lang="en-US" dirty="0" smtClean="0"/>
              <a:t>Pipe No. 46B, CMP Gravity</a:t>
            </a:r>
            <a:endParaRPr lang="en-US" dirty="0"/>
          </a:p>
        </p:txBody>
      </p:sp>
      <p:sp>
        <p:nvSpPr>
          <p:cNvPr id="7" name="TextBox 6"/>
          <p:cNvSpPr txBox="1"/>
          <p:nvPr/>
        </p:nvSpPr>
        <p:spPr>
          <a:xfrm>
            <a:off x="4800600" y="3962400"/>
            <a:ext cx="526106" cy="369332"/>
          </a:xfrm>
          <a:prstGeom prst="rect">
            <a:avLst/>
          </a:prstGeom>
          <a:solidFill>
            <a:schemeClr val="bg1"/>
          </a:solidFill>
        </p:spPr>
        <p:txBody>
          <a:bodyPr wrap="none" rtlCol="0">
            <a:spAutoFit/>
          </a:bodyPr>
          <a:lstStyle/>
          <a:p>
            <a:r>
              <a:rPr lang="en-US" dirty="0" smtClean="0"/>
              <a:t>MH</a:t>
            </a:r>
            <a:endParaRPr lang="en-US" dirty="0"/>
          </a:p>
        </p:txBody>
      </p:sp>
      <p:cxnSp>
        <p:nvCxnSpPr>
          <p:cNvPr id="8" name="Straight Connector 7"/>
          <p:cNvCxnSpPr/>
          <p:nvPr/>
        </p:nvCxnSpPr>
        <p:spPr>
          <a:xfrm rot="10800000">
            <a:off x="3733800" y="3810000"/>
            <a:ext cx="914400" cy="304800"/>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838200"/>
            <a:ext cx="2484334" cy="369332"/>
          </a:xfrm>
          <a:prstGeom prst="rect">
            <a:avLst/>
          </a:prstGeom>
          <a:solidFill>
            <a:schemeClr val="bg1"/>
          </a:solidFill>
        </p:spPr>
        <p:txBody>
          <a:bodyPr wrap="none" rtlCol="0">
            <a:spAutoFit/>
          </a:bodyPr>
          <a:lstStyle/>
          <a:p>
            <a:r>
              <a:rPr lang="en-US" dirty="0" smtClean="0"/>
              <a:t>Approx. Location of Inlet</a:t>
            </a:r>
            <a:endParaRPr lang="en-US" dirty="0"/>
          </a:p>
        </p:txBody>
      </p:sp>
      <p:cxnSp>
        <p:nvCxnSpPr>
          <p:cNvPr id="12" name="Straight Connector 11"/>
          <p:cNvCxnSpPr/>
          <p:nvPr/>
        </p:nvCxnSpPr>
        <p:spPr>
          <a:xfrm flipV="1">
            <a:off x="2743200" y="3810000"/>
            <a:ext cx="914400" cy="76200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0" y="3581400"/>
            <a:ext cx="1737527" cy="369332"/>
          </a:xfrm>
          <a:prstGeom prst="rect">
            <a:avLst/>
          </a:prstGeom>
          <a:solidFill>
            <a:schemeClr val="bg1"/>
          </a:solidFill>
        </p:spPr>
        <p:txBody>
          <a:bodyPr wrap="none" rtlCol="0">
            <a:spAutoFit/>
          </a:bodyPr>
          <a:lstStyle/>
          <a:p>
            <a:r>
              <a:rPr lang="en-US" dirty="0" smtClean="0"/>
              <a:t>Pipe No. 46, RCP</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41"/>
          <a:ext cx="9143999" cy="6857958"/>
        </p:xfrm>
        <a:graphic>
          <a:graphicData uri="http://schemas.openxmlformats.org/drawingml/2006/table">
            <a:tbl>
              <a:tblPr/>
              <a:tblGrid>
                <a:gridCol w="1179335"/>
                <a:gridCol w="1063063"/>
                <a:gridCol w="1432643"/>
                <a:gridCol w="1432643"/>
                <a:gridCol w="4036315"/>
              </a:tblGrid>
              <a:tr h="158197">
                <a:tc gridSpan="5">
                  <a:txBody>
                    <a:bodyPr/>
                    <a:lstStyle/>
                    <a:p>
                      <a:pPr algn="ctr" fontAlgn="b"/>
                      <a:r>
                        <a:rPr lang="en-US" sz="1000" b="0" i="0" u="none" strike="noStrike" dirty="0">
                          <a:solidFill>
                            <a:srgbClr val="000000"/>
                          </a:solidFill>
                          <a:latin typeface="Calibri"/>
                        </a:rPr>
                        <a:t>Pipes Inspected, Massillon Levee</a:t>
                      </a:r>
                    </a:p>
                  </a:txBody>
                  <a:tcPr marL="3498" marR="3498" marT="34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8197">
                <a:tc>
                  <a:txBody>
                    <a:bodyPr/>
                    <a:lstStyle/>
                    <a:p>
                      <a:pPr algn="l" fontAlgn="b"/>
                      <a:r>
                        <a:rPr lang="en-US" sz="1000" b="0" i="0" u="none" strike="noStrike">
                          <a:solidFill>
                            <a:srgbClr val="000000"/>
                          </a:solidFill>
                          <a:latin typeface="Calibri"/>
                        </a:rPr>
                        <a:t> </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b"/>
                      <a:r>
                        <a:rPr lang="en-US" sz="1000" b="0" i="0" u="none" strike="noStrike">
                          <a:solidFill>
                            <a:srgbClr val="000000"/>
                          </a:solidFill>
                          <a:latin typeface="Calibri"/>
                        </a:rPr>
                        <a:t> </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b"/>
                      <a:r>
                        <a:rPr lang="en-US" sz="1000" b="0" i="0" u="none" strike="noStrike">
                          <a:solidFill>
                            <a:srgbClr val="000000"/>
                          </a:solidFill>
                          <a:latin typeface="Calibri"/>
                        </a:rPr>
                        <a:t>Pipes</a:t>
                      </a:r>
                    </a:p>
                  </a:txBody>
                  <a:tcPr marL="3498" marR="3498" marT="34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Size (Inches)</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Material</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Length (Feet)</a:t>
                      </a:r>
                    </a:p>
                  </a:txBody>
                  <a:tcPr marL="3498" marR="3498" marT="34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Location</a:t>
                      </a:r>
                    </a:p>
                  </a:txBody>
                  <a:tcPr marL="3498" marR="3498" marT="349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West of RR with Flap Gate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FF0000"/>
                          </a:solidFill>
                          <a:latin typeface="Calibri"/>
                        </a:rPr>
                        <a:t>24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175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FF0000"/>
                          </a:solidFill>
                          <a:latin typeface="Calibri"/>
                        </a:rPr>
                        <a:t>Could not locate/unknown/does not exist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684">
                <a:tc>
                  <a:txBody>
                    <a:bodyPr/>
                    <a:lstStyle/>
                    <a:p>
                      <a:pPr algn="l" fontAlgn="t"/>
                      <a:r>
                        <a:rPr lang="en-US" sz="1000" b="0" i="0" u="none" strike="noStrike">
                          <a:solidFill>
                            <a:srgbClr val="000000"/>
                          </a:solidFill>
                          <a:latin typeface="Calibri"/>
                        </a:rPr>
                        <a:t>25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West Bank Levee opposite of Croose Avenue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93</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Culvert through East Bank Levee near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42</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At inlet to siphon control weir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C0C0C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C0C0C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28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97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James Avenue Pump Station Gravity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29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James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135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Federal Avenue Pump Station Outlet</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36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30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141</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Federal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37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15'X10'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39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Discharge from </a:t>
                      </a:r>
                      <a:r>
                        <a:rPr lang="en-US" sz="1000" b="0" i="0" u="none" strike="noStrike" dirty="0" err="1">
                          <a:solidFill>
                            <a:srgbClr val="000000"/>
                          </a:solidFill>
                          <a:latin typeface="Calibri"/>
                        </a:rPr>
                        <a:t>Sippo</a:t>
                      </a:r>
                      <a:r>
                        <a:rPr lang="en-US" sz="1000" b="0" i="0" u="none" strike="noStrike" dirty="0">
                          <a:solidFill>
                            <a:srgbClr val="000000"/>
                          </a:solidFill>
                          <a:latin typeface="Calibri"/>
                        </a:rPr>
                        <a:t> </a:t>
                      </a:r>
                      <a:r>
                        <a:rPr lang="en-US" sz="1000" b="0" i="0" u="none" strike="noStrike" dirty="0" smtClean="0">
                          <a:solidFill>
                            <a:srgbClr val="000000"/>
                          </a:solidFill>
                          <a:latin typeface="Calibri"/>
                        </a:rPr>
                        <a:t>Creek </a:t>
                      </a:r>
                      <a:r>
                        <a:rPr lang="en-US" sz="1000" b="0" i="0" u="none" strike="noStrike" dirty="0">
                          <a:solidFill>
                            <a:srgbClr val="000000"/>
                          </a:solidFill>
                          <a:latin typeface="Calibri"/>
                        </a:rPr>
                        <a:t>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6'X6'</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smtClean="0">
                          <a:solidFill>
                            <a:srgbClr val="000000"/>
                          </a:solidFill>
                          <a:latin typeface="Calibri"/>
                        </a:rPr>
                        <a:t>RCB</a:t>
                      </a:r>
                      <a:endParaRPr lang="en-US" sz="1000" b="0" i="0" u="none" strike="noStrike" dirty="0">
                        <a:solidFill>
                          <a:srgbClr val="000000"/>
                        </a:solidFill>
                        <a:latin typeface="Calibri"/>
                      </a:endParaRP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a:solidFill>
                            <a:srgbClr val="000000"/>
                          </a:solidFill>
                          <a:latin typeface="Calibri"/>
                        </a:rPr>
                        <a:t>87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00" b="0" i="0" u="none" strike="noStrike" dirty="0">
                          <a:solidFill>
                            <a:srgbClr val="000000"/>
                          </a:solidFill>
                          <a:latin typeface="Calibri"/>
                        </a:rPr>
                        <a:t>Gravity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58197">
                <a:tc>
                  <a:txBody>
                    <a:bodyPr/>
                    <a:lstStyle/>
                    <a:p>
                      <a:pPr algn="l" fontAlgn="t"/>
                      <a:r>
                        <a:rPr lang="en-US" sz="1000" b="0" i="0" u="none" strike="noStrike">
                          <a:solidFill>
                            <a:srgbClr val="000000"/>
                          </a:solidFill>
                          <a:latin typeface="Calibri"/>
                        </a:rPr>
                        <a:t>43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45</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CIP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Discharge from Arch Avenue Pump Station</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46</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RCP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90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Gravity Conduit through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46b</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48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CMP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a:solidFill>
                            <a:srgbClr val="000000"/>
                          </a:solidFill>
                          <a:latin typeface="Calibri"/>
                        </a:rPr>
                        <a:t>317</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l" fontAlgn="t"/>
                      <a:r>
                        <a:rPr lang="en-US" sz="1000" b="0" i="0" u="none" strike="noStrike" dirty="0">
                          <a:solidFill>
                            <a:srgbClr val="000000"/>
                          </a:solidFill>
                          <a:latin typeface="Calibri"/>
                        </a:rPr>
                        <a:t>Gravity Conduit MH upstream of Levee</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dirty="0">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47</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48</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14</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49</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20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Siphon-Conduit-Brookfield Interceptor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50</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51</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52</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15</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DIP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460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Siphon-Conduit-Wooster Trunk</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 </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l" fontAlgn="t"/>
                      <a:r>
                        <a:rPr lang="en-US" sz="1000" b="0" i="0" u="none" strike="noStrike">
                          <a:solidFill>
                            <a:srgbClr val="000000"/>
                          </a:solidFill>
                          <a:latin typeface="Calibri"/>
                        </a:rPr>
                        <a:t> </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158197">
                <a:tc>
                  <a:txBody>
                    <a:bodyPr/>
                    <a:lstStyle/>
                    <a:p>
                      <a:pPr algn="l" fontAlgn="t"/>
                      <a:r>
                        <a:rPr lang="en-US" sz="1000" b="0" i="0" u="none" strike="noStrike">
                          <a:solidFill>
                            <a:srgbClr val="000000"/>
                          </a:solidFill>
                          <a:latin typeface="Calibri"/>
                        </a:rPr>
                        <a:t>53</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8</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197">
                <a:tc>
                  <a:txBody>
                    <a:bodyPr/>
                    <a:lstStyle/>
                    <a:p>
                      <a:pPr algn="l" fontAlgn="t"/>
                      <a:r>
                        <a:rPr lang="en-US" sz="1000" b="0" i="0" u="none" strike="noStrike">
                          <a:solidFill>
                            <a:srgbClr val="000000"/>
                          </a:solidFill>
                          <a:latin typeface="Calibri"/>
                        </a:rPr>
                        <a:t>54</a:t>
                      </a:r>
                    </a:p>
                  </a:txBody>
                  <a:tcPr marL="3498" marR="3498" marT="349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10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VCP</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a:solidFill>
                            <a:srgbClr val="000000"/>
                          </a:solidFill>
                          <a:latin typeface="Calibri"/>
                        </a:rPr>
                        <a:t>450</a:t>
                      </a:r>
                    </a:p>
                  </a:txBody>
                  <a:tcPr marL="3498" marR="3498" marT="349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000" b="0" i="0" u="none" strike="noStrike" dirty="0">
                          <a:solidFill>
                            <a:srgbClr val="000000"/>
                          </a:solidFill>
                          <a:latin typeface="Calibri"/>
                        </a:rPr>
                        <a:t>Siphon-Conduit-Tuscarawas River</a:t>
                      </a:r>
                    </a:p>
                  </a:txBody>
                  <a:tcPr marL="3498" marR="3498" marT="349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pe 46 down 89leak.jpg"/>
          <p:cNvPicPr>
            <a:picLocks noGrp="1" noChangeAspect="1"/>
          </p:cNvPicPr>
          <p:nvPr isPhoto="1"/>
        </p:nvPicPr>
        <p:blipFill>
          <a:blip r:embed="rId3">
            <a:lum/>
          </a:blip>
          <a:stretch>
            <a:fillRect/>
          </a:stretch>
        </p:blipFill>
        <p:spPr>
          <a:xfrm>
            <a:off x="5994400" y="4495800"/>
            <a:ext cx="3149600" cy="2362200"/>
          </a:xfrm>
          <a:prstGeom prst="rect">
            <a:avLst/>
          </a:prstGeom>
          <a:noFill/>
          <a:ln>
            <a:noFill/>
          </a:ln>
        </p:spPr>
      </p:pic>
      <p:graphicFrame>
        <p:nvGraphicFramePr>
          <p:cNvPr id="1477634" name="Object 2"/>
          <p:cNvGraphicFramePr>
            <a:graphicFrameLocks noChangeAspect="1"/>
          </p:cNvGraphicFramePr>
          <p:nvPr/>
        </p:nvGraphicFramePr>
        <p:xfrm>
          <a:off x="0" y="0"/>
          <a:ext cx="5334000" cy="6903458"/>
        </p:xfrm>
        <a:graphic>
          <a:graphicData uri="http://schemas.openxmlformats.org/presentationml/2006/ole">
            <p:oleObj spid="_x0000_s159746" name="Acrobat Document" r:id="rId4" imgW="4509360" imgH="5847120" progId="AcroExch.Document.7">
              <p:embed/>
            </p:oleObj>
          </a:graphicData>
        </a:graphic>
      </p:graphicFrame>
      <p:pic>
        <p:nvPicPr>
          <p:cNvPr id="5" name="Picture 4" descr="Pipe 46 down 49.jpg"/>
          <p:cNvPicPr>
            <a:picLocks noGrp="1" noChangeAspect="1"/>
          </p:cNvPicPr>
          <p:nvPr isPhoto="1"/>
        </p:nvPicPr>
        <p:blipFill>
          <a:blip r:embed="rId5">
            <a:lum/>
          </a:blip>
          <a:stretch>
            <a:fillRect/>
          </a:stretch>
        </p:blipFill>
        <p:spPr>
          <a:xfrm>
            <a:off x="5994400" y="0"/>
            <a:ext cx="3149600" cy="2362200"/>
          </a:xfrm>
          <a:prstGeom prst="rect">
            <a:avLst/>
          </a:prstGeom>
          <a:noFill/>
          <a:ln>
            <a:noFill/>
          </a:ln>
        </p:spPr>
      </p:pic>
      <p:pic>
        <p:nvPicPr>
          <p:cNvPr id="6" name="Picture 5" descr="Pipe 46 down 74.jpg"/>
          <p:cNvPicPr>
            <a:picLocks noGrp="1" noChangeAspect="1"/>
          </p:cNvPicPr>
          <p:nvPr isPhoto="1"/>
        </p:nvPicPr>
        <p:blipFill>
          <a:blip r:embed="rId6">
            <a:lum/>
          </a:blip>
          <a:stretch>
            <a:fillRect/>
          </a:stretch>
        </p:blipFill>
        <p:spPr>
          <a:xfrm>
            <a:off x="6019800" y="2362200"/>
            <a:ext cx="3124200" cy="2343150"/>
          </a:xfrm>
          <a:prstGeom prst="rect">
            <a:avLst/>
          </a:prstGeom>
          <a:noFill/>
          <a:ln>
            <a:noFill/>
          </a:ln>
        </p:spPr>
      </p:pic>
      <p:cxnSp>
        <p:nvCxnSpPr>
          <p:cNvPr id="9" name="Straight Connector 8"/>
          <p:cNvCxnSpPr/>
          <p:nvPr/>
        </p:nvCxnSpPr>
        <p:spPr>
          <a:xfrm rot="5400000">
            <a:off x="2590800" y="3429000"/>
            <a:ext cx="685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a:srcRect/>
          <a:stretch>
            <a:fillRect/>
          </a:stretch>
        </p:blipFill>
        <p:spPr bwMode="auto">
          <a:xfrm>
            <a:off x="0" y="0"/>
            <a:ext cx="9144000" cy="6759575"/>
          </a:xfrm>
          <a:prstGeom prst="rect">
            <a:avLst/>
          </a:prstGeom>
          <a:noFill/>
          <a:ln w="9525">
            <a:noFill/>
            <a:miter lim="800000"/>
            <a:headEnd/>
            <a:tailEnd/>
          </a:ln>
        </p:spPr>
      </p:pic>
      <p:sp>
        <p:nvSpPr>
          <p:cNvPr id="3" name="Rectangle 2"/>
          <p:cNvSpPr/>
          <p:nvPr/>
        </p:nvSpPr>
        <p:spPr>
          <a:xfrm>
            <a:off x="1752600" y="762000"/>
            <a:ext cx="4724400"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Massillon, Ohio </a:t>
            </a:r>
            <a:br>
              <a:rPr lang="en-US" dirty="0" smtClean="0"/>
            </a:br>
            <a:r>
              <a:rPr lang="en-US" dirty="0" smtClean="0"/>
              <a:t>Arch Avenue Gravity-CMP</a:t>
            </a:r>
            <a:br>
              <a:rPr lang="en-US" dirty="0" smtClean="0"/>
            </a:br>
            <a:r>
              <a:rPr lang="en-US" dirty="0" smtClean="0"/>
              <a:t>Pipe #46b</a:t>
            </a:r>
            <a:br>
              <a:rPr lang="en-US" dirty="0" smtClean="0"/>
            </a:br>
            <a:r>
              <a:rPr lang="en-US" sz="3100" dirty="0" smtClean="0"/>
              <a:t>(From MH going upstream under road)</a:t>
            </a:r>
            <a:endParaRPr lang="en-US" sz="31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pe 46 55.jpg"/>
          <p:cNvPicPr>
            <a:picLocks noGrp="1" noChangeAspect="1"/>
          </p:cNvPicPr>
          <p:nvPr isPhoto="1"/>
        </p:nvPicPr>
        <p:blipFill>
          <a:blip r:embed="rId3">
            <a:lum/>
          </a:blip>
          <a:stretch>
            <a:fillRect/>
          </a:stretch>
        </p:blipFill>
        <p:spPr>
          <a:xfrm>
            <a:off x="6172200" y="2209800"/>
            <a:ext cx="2971800" cy="2438400"/>
          </a:xfrm>
          <a:prstGeom prst="rect">
            <a:avLst/>
          </a:prstGeom>
          <a:noFill/>
          <a:ln>
            <a:noFill/>
          </a:ln>
        </p:spPr>
      </p:pic>
      <p:pic>
        <p:nvPicPr>
          <p:cNvPr id="4" name="Picture 3" descr="Pipe 46 18.jpg"/>
          <p:cNvPicPr>
            <a:picLocks noGrp="1" noChangeAspect="1"/>
          </p:cNvPicPr>
          <p:nvPr isPhoto="1"/>
        </p:nvPicPr>
        <p:blipFill>
          <a:blip r:embed="rId4">
            <a:lum/>
          </a:blip>
          <a:stretch>
            <a:fillRect/>
          </a:stretch>
        </p:blipFill>
        <p:spPr>
          <a:xfrm>
            <a:off x="6172200" y="0"/>
            <a:ext cx="2971800" cy="2228850"/>
          </a:xfrm>
          <a:prstGeom prst="rect">
            <a:avLst/>
          </a:prstGeom>
          <a:noFill/>
          <a:ln>
            <a:noFill/>
          </a:ln>
        </p:spPr>
      </p:pic>
      <p:pic>
        <p:nvPicPr>
          <p:cNvPr id="5" name="Picture 4" descr="Pipe 46 55e.jpg"/>
          <p:cNvPicPr>
            <a:picLocks noGrp="1" noChangeAspect="1"/>
          </p:cNvPicPr>
          <p:nvPr isPhoto="1"/>
        </p:nvPicPr>
        <p:blipFill>
          <a:blip r:embed="rId5">
            <a:lum/>
          </a:blip>
          <a:stretch>
            <a:fillRect/>
          </a:stretch>
        </p:blipFill>
        <p:spPr>
          <a:xfrm>
            <a:off x="6172200" y="4629150"/>
            <a:ext cx="2971800" cy="2228850"/>
          </a:xfrm>
          <a:prstGeom prst="rect">
            <a:avLst/>
          </a:prstGeom>
          <a:noFill/>
          <a:ln>
            <a:noFill/>
          </a:ln>
        </p:spPr>
      </p:pic>
      <p:graphicFrame>
        <p:nvGraphicFramePr>
          <p:cNvPr id="1476611" name="Object 3"/>
          <p:cNvGraphicFramePr>
            <a:graphicFrameLocks noChangeAspect="1"/>
          </p:cNvGraphicFramePr>
          <p:nvPr/>
        </p:nvGraphicFramePr>
        <p:xfrm>
          <a:off x="0" y="0"/>
          <a:ext cx="5334000" cy="6903458"/>
        </p:xfrm>
        <a:graphic>
          <a:graphicData uri="http://schemas.openxmlformats.org/presentationml/2006/ole">
            <p:oleObj spid="_x0000_s160770" name="Acrobat Document" r:id="rId6" imgW="4509360" imgH="5847120" progId="AcroExch.Document.7">
              <p:embed/>
            </p:oleObj>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9374</Words>
  <Application>Microsoft Office PowerPoint</Application>
  <PresentationFormat>On-screen Show (4:3)</PresentationFormat>
  <Paragraphs>5346</Paragraphs>
  <Slides>137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39" baseType="lpstr">
      <vt:lpstr>Office Theme</vt:lpstr>
      <vt:lpstr>Acrobat Document</vt:lpstr>
      <vt:lpstr>Massillon Levee Pipe Inspection  Final Report February 4, 2010  By  Pipeline and Drainage Consultants Subsidiary of Spartan Construction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Pipe Inspection  Summary</vt:lpstr>
      <vt:lpstr>Slide 17</vt:lpstr>
      <vt:lpstr>Slide 18</vt:lpstr>
      <vt:lpstr>Slide 19</vt:lpstr>
      <vt:lpstr>Pipe No. 23 18-Inch Storm Drain</vt:lpstr>
      <vt:lpstr>Slide 21</vt:lpstr>
      <vt:lpstr>Slide 22</vt:lpstr>
      <vt:lpstr>Slide 23</vt:lpstr>
      <vt:lpstr>Slide 24</vt:lpstr>
      <vt:lpstr>Slide 25</vt:lpstr>
      <vt:lpstr>Slide 26</vt:lpstr>
      <vt:lpstr>Slide 27</vt:lpstr>
      <vt:lpstr>Pipe No. 25 42-Inch RCP Storm Drain</vt:lpstr>
      <vt:lpstr>Slide 29</vt:lpstr>
      <vt:lpstr>Slide 30</vt:lpstr>
      <vt:lpstr>Slide 31</vt:lpstr>
      <vt:lpstr>Slide 32</vt:lpstr>
      <vt:lpstr>Slide 33</vt:lpstr>
      <vt:lpstr>Pipe No. 26 66-Inch RCP Storm Drain</vt:lpstr>
      <vt:lpstr>Slide 35</vt:lpstr>
      <vt:lpstr>Slide 36</vt:lpstr>
      <vt:lpstr>Slide 37</vt:lpstr>
      <vt:lpstr>Slide 38</vt:lpstr>
      <vt:lpstr>Slide 39</vt:lpstr>
      <vt:lpstr>Pipe No. 27 42-Inch RCP Storm Drain/Siphon</vt:lpstr>
      <vt:lpstr>Slide 41</vt:lpstr>
      <vt:lpstr>Slide 42</vt:lpstr>
      <vt:lpstr>Slide 43</vt:lpstr>
      <vt:lpstr>Slide 44</vt:lpstr>
      <vt:lpstr>Slide 45</vt:lpstr>
      <vt:lpstr>Pipe No. 28 James Avenue Pump Station  48-inch RCP Gravity Outlet </vt:lpstr>
      <vt:lpstr>Slide 47</vt:lpstr>
      <vt:lpstr>Slide 48</vt:lpstr>
      <vt:lpstr>Slide 49</vt:lpstr>
      <vt:lpstr>Slide 50</vt:lpstr>
      <vt:lpstr>Slide 51</vt:lpstr>
      <vt:lpstr>Pipe No. 29, 30, 31 30-Inch DIP Discharge Pipes</vt:lpstr>
      <vt:lpstr>Slide 53</vt:lpstr>
      <vt:lpstr>Slide 54</vt:lpstr>
      <vt:lpstr>Slide 55</vt:lpstr>
      <vt:lpstr> Massillon, Ohio   Federal Avenue 60-Inch RCP  Gravity Outlet  Pipe #32 (South Pipe)</vt:lpstr>
      <vt:lpstr>Slide 57</vt:lpstr>
      <vt:lpstr>Slide 58</vt:lpstr>
      <vt:lpstr>Slide 59</vt:lpstr>
      <vt:lpstr>Slide 60</vt:lpstr>
      <vt:lpstr>Slide 61</vt:lpstr>
      <vt:lpstr> Massillon, Ohio   Federal Avenue 60-Inch RCP  Gravity Outlet  Pipe #33 (North Pipe)</vt:lpstr>
      <vt:lpstr>Slide 63</vt:lpstr>
      <vt:lpstr>Slide 64</vt:lpstr>
      <vt:lpstr>Slide 65</vt:lpstr>
      <vt:lpstr> Massillon, Ohio  Federal Avenue Pump Station Pipe #34, 35, and 36 </vt:lpstr>
      <vt:lpstr>Slide 67</vt:lpstr>
      <vt:lpstr>Slide 68</vt:lpstr>
      <vt:lpstr>Slide 69</vt:lpstr>
      <vt:lpstr> Massillon, Ohio  Sippo Creek 15’x10’ RCB  Pipe #37 </vt:lpstr>
      <vt:lpstr>Slide 71</vt:lpstr>
      <vt:lpstr>Slide 72</vt:lpstr>
      <vt:lpstr>Slide 73</vt:lpstr>
      <vt:lpstr>Slide 74</vt:lpstr>
      <vt:lpstr> Massillon, Ohio  Sippo Creek 24” DIP Pump Pipes  Pipe #38, 39, 40</vt:lpstr>
      <vt:lpstr>Slide 76</vt:lpstr>
      <vt:lpstr>Slide 77</vt:lpstr>
      <vt:lpstr>Slide 78</vt:lpstr>
      <vt:lpstr>Slide 79</vt:lpstr>
      <vt:lpstr> Massillon, Ohio  Arch Avenue 6’x6’RCB  Pipe #41 (North Box) </vt:lpstr>
      <vt:lpstr>Slide 81</vt:lpstr>
      <vt:lpstr>Slide 82</vt:lpstr>
      <vt:lpstr>Slide 83</vt:lpstr>
      <vt:lpstr>Slide 84</vt:lpstr>
      <vt:lpstr> Massillon, Ohio  Arch Avenue 6’x6’RCB  Pipe #42 (South Box) </vt:lpstr>
      <vt:lpstr>Slide 86</vt:lpstr>
      <vt:lpstr>Slide 87</vt:lpstr>
      <vt:lpstr> Massillon, Ohio  Arch Avenue 24” CIP Pump Pipes Pipe #43 (South), 44 (Center), 45 (North)  </vt:lpstr>
      <vt:lpstr>Slide 89</vt:lpstr>
      <vt:lpstr>Slide 90</vt:lpstr>
      <vt:lpstr>Slide 91</vt:lpstr>
      <vt:lpstr>Slide 92</vt:lpstr>
      <vt:lpstr>Massillon, Ohio  Arch Avenue Gravity-RCP Pipe #46 (MH downgrade through levee)</vt:lpstr>
      <vt:lpstr>Slide 94</vt:lpstr>
      <vt:lpstr>Slide 95</vt:lpstr>
      <vt:lpstr>Slide 96</vt:lpstr>
      <vt:lpstr>Slide 97</vt:lpstr>
      <vt:lpstr>Massillon, Ohio  Arch Avenue Gravity-CMP Pipe #46b (From MH going upstream under road)</vt:lpstr>
      <vt:lpstr>Slide 99</vt:lpstr>
      <vt:lpstr>Slide 100</vt:lpstr>
      <vt:lpstr>Massillon, Ohio  Brookfield and Wooster  Sanitary Sewer Siphons </vt:lpstr>
      <vt:lpstr>Slide 102</vt:lpstr>
      <vt:lpstr>Slide 103</vt:lpstr>
      <vt:lpstr>Massillon, Ohio  Brookfield Siphons Pipe #47, 48, 49</vt:lpstr>
      <vt:lpstr>Slide 105</vt:lpstr>
      <vt:lpstr>Slide 106</vt:lpstr>
      <vt:lpstr>Massillon, Ohio  Brookfield Sanitary Sewer Siphon Pipe #47, 24-inch DIP</vt:lpstr>
      <vt:lpstr>Slide 108</vt:lpstr>
      <vt:lpstr>Slide 109</vt:lpstr>
      <vt:lpstr>Slide 110</vt:lpstr>
      <vt:lpstr>Massillon, Ohio  Brookfield Sanitary Sewer Siphon Pipe #48, 14-inch DIP</vt:lpstr>
      <vt:lpstr>Slide 112</vt:lpstr>
      <vt:lpstr>Slide 113</vt:lpstr>
      <vt:lpstr>Slide 114</vt:lpstr>
      <vt:lpstr>Massillon, Ohio  Brookfield Sanitary Sewer Siphon Pipe #49, 20-inch DIP</vt:lpstr>
      <vt:lpstr>Slide 116</vt:lpstr>
      <vt:lpstr>Slide 117</vt:lpstr>
      <vt:lpstr>Slide 118</vt:lpstr>
      <vt:lpstr>Massillon, Ohio  Wooster Siphons Pipe #50, 51, 52  Gate valve in pipe 51 and 52 were  frozen mid way, pipes could not be inspected.</vt:lpstr>
      <vt:lpstr>Slide 120</vt:lpstr>
      <vt:lpstr>Slide 121</vt:lpstr>
      <vt:lpstr>Massillon, Ohio  Wooster Sanitary Sewer Siphons Pipe #50, 18” DIP  </vt:lpstr>
      <vt:lpstr>Slide 123</vt:lpstr>
      <vt:lpstr>Slide 124</vt:lpstr>
      <vt:lpstr>Slide 125</vt:lpstr>
      <vt:lpstr>Massillon, Ohio  Wooster Siphons Pipe #51 and 52 10” and 15” DIP  Pipes could not be inspected due to the gate valves being froze mid way.   </vt:lpstr>
      <vt:lpstr>Slide 127</vt:lpstr>
      <vt:lpstr>Slide 128</vt:lpstr>
      <vt:lpstr>Slide 129</vt:lpstr>
      <vt:lpstr>Massillon, Ohio  Tuscarawas Sanitary Sewer Siphon Pipe #53 and 54</vt:lpstr>
      <vt:lpstr>Slide 131</vt:lpstr>
      <vt:lpstr>Slide 132</vt:lpstr>
      <vt:lpstr>Slide 133</vt:lpstr>
      <vt:lpstr>Massillon, Ohio  Tuscarawas Sanitary Sewer Siphon Pipe #53, 8-inch VCP</vt:lpstr>
      <vt:lpstr>Slide 135</vt:lpstr>
      <vt:lpstr>Massillon, Ohio  Tuscarawas Sanitary Sewer Siphon Pipe #54, 10-inch VCP</vt:lpstr>
      <vt:lpstr>Slide 137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Massillon Levee Pipe Inspection  Final Report December 14, 2009  By  Pipeline and Drainage Consultants Subsidiary of Spartan Construction</dc:title>
  <dc:creator>John Fleckenstein</dc:creator>
  <cp:lastModifiedBy>John Fleckenstein</cp:lastModifiedBy>
  <cp:revision>10</cp:revision>
  <dcterms:created xsi:type="dcterms:W3CDTF">2009-12-22T00:10:44Z</dcterms:created>
  <dcterms:modified xsi:type="dcterms:W3CDTF">2010-02-04T23:24:13Z</dcterms:modified>
</cp:coreProperties>
</file>