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29" r:id="rId2"/>
  </p:sldMasterIdLst>
  <p:notesMasterIdLst>
    <p:notesMasterId r:id="rId32"/>
  </p:notesMasterIdLst>
  <p:handoutMasterIdLst>
    <p:handoutMasterId r:id="rId33"/>
  </p:handoutMasterIdLst>
  <p:sldIdLst>
    <p:sldId id="256" r:id="rId3"/>
    <p:sldId id="290" r:id="rId4"/>
    <p:sldId id="313" r:id="rId5"/>
    <p:sldId id="259" r:id="rId6"/>
    <p:sldId id="312"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14" r:id="rId24"/>
    <p:sldId id="315" r:id="rId25"/>
    <p:sldId id="353" r:id="rId26"/>
    <p:sldId id="354" r:id="rId27"/>
    <p:sldId id="316" r:id="rId28"/>
    <p:sldId id="335" r:id="rId29"/>
    <p:sldId id="311" r:id="rId30"/>
    <p:sldId id="336" r:id="rId31"/>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00"/>
    <a:srgbClr val="EEE800"/>
    <a:srgbClr val="B61A21"/>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0" autoAdjust="0"/>
  </p:normalViewPr>
  <p:slideViewPr>
    <p:cSldViewPr>
      <p:cViewPr>
        <p:scale>
          <a:sx n="80" d="100"/>
          <a:sy n="80" d="100"/>
        </p:scale>
        <p:origin x="-123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1034"/>
          </a:xfrm>
          <a:prstGeom prst="rect">
            <a:avLst/>
          </a:prstGeom>
        </p:spPr>
        <p:txBody>
          <a:bodyPr vert="horz" lIns="92379" tIns="46190" rIns="92379" bIns="4619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27574" y="1"/>
            <a:ext cx="3005121" cy="461034"/>
          </a:xfrm>
          <a:prstGeom prst="rect">
            <a:avLst/>
          </a:prstGeom>
        </p:spPr>
        <p:txBody>
          <a:bodyPr vert="horz" lIns="92379" tIns="46190" rIns="92379" bIns="46190" rtlCol="0"/>
          <a:lstStyle>
            <a:lvl1pPr algn="r" fontAlgn="auto">
              <a:spcBef>
                <a:spcPts val="0"/>
              </a:spcBef>
              <a:spcAft>
                <a:spcPts val="0"/>
              </a:spcAft>
              <a:defRPr sz="1200">
                <a:latin typeface="+mn-lt"/>
                <a:cs typeface="+mn-cs"/>
              </a:defRPr>
            </a:lvl1pPr>
          </a:lstStyle>
          <a:p>
            <a:pPr>
              <a:defRPr/>
            </a:pPr>
            <a:fld id="{ADA9F258-6C66-4D4F-844E-711F50BE9A35}" type="datetimeFigureOut">
              <a:rPr lang="en-US"/>
              <a:pPr>
                <a:defRPr/>
              </a:pPr>
              <a:t>12/15/2010</a:t>
            </a:fld>
            <a:endParaRPr lang="en-US" dirty="0"/>
          </a:p>
        </p:txBody>
      </p:sp>
      <p:sp>
        <p:nvSpPr>
          <p:cNvPr id="4" name="Footer Placeholder 3"/>
          <p:cNvSpPr>
            <a:spLocks noGrp="1"/>
          </p:cNvSpPr>
          <p:nvPr>
            <p:ph type="ftr" sz="quarter" idx="2"/>
          </p:nvPr>
        </p:nvSpPr>
        <p:spPr>
          <a:xfrm>
            <a:off x="0" y="8770340"/>
            <a:ext cx="3005121" cy="461034"/>
          </a:xfrm>
          <a:prstGeom prst="rect">
            <a:avLst/>
          </a:prstGeom>
        </p:spPr>
        <p:txBody>
          <a:bodyPr vert="horz" lIns="92379" tIns="46190" rIns="92379" bIns="4619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27574" y="8770340"/>
            <a:ext cx="3005121" cy="461034"/>
          </a:xfrm>
          <a:prstGeom prst="rect">
            <a:avLst/>
          </a:prstGeom>
        </p:spPr>
        <p:txBody>
          <a:bodyPr vert="horz" lIns="92379" tIns="46190" rIns="92379" bIns="46190" rtlCol="0" anchor="b"/>
          <a:lstStyle>
            <a:lvl1pPr algn="r" fontAlgn="auto">
              <a:spcBef>
                <a:spcPts val="0"/>
              </a:spcBef>
              <a:spcAft>
                <a:spcPts val="0"/>
              </a:spcAft>
              <a:defRPr sz="1200">
                <a:latin typeface="+mn-lt"/>
                <a:cs typeface="+mn-cs"/>
              </a:defRPr>
            </a:lvl1pPr>
          </a:lstStyle>
          <a:p>
            <a:pPr>
              <a:defRPr/>
            </a:pPr>
            <a:fld id="{42AC0296-6045-4DAB-AB8E-895092EA2B41}" type="slidenum">
              <a:rPr lang="en-US"/>
              <a:pPr>
                <a:defRPr/>
              </a:pPr>
              <a:t>‹#›</a:t>
            </a:fld>
            <a:endParaRPr lang="en-US" dirty="0"/>
          </a:p>
        </p:txBody>
      </p:sp>
    </p:spTree>
    <p:extLst>
      <p:ext uri="{BB962C8B-B14F-4D97-AF65-F5344CB8AC3E}">
        <p14:creationId xmlns:p14="http://schemas.microsoft.com/office/powerpoint/2010/main" val="94389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1034"/>
          </a:xfrm>
          <a:prstGeom prst="rect">
            <a:avLst/>
          </a:prstGeom>
        </p:spPr>
        <p:txBody>
          <a:bodyPr vert="horz" lIns="92379" tIns="46190" rIns="92379" bIns="4619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27574" y="1"/>
            <a:ext cx="3005121" cy="461034"/>
          </a:xfrm>
          <a:prstGeom prst="rect">
            <a:avLst/>
          </a:prstGeom>
        </p:spPr>
        <p:txBody>
          <a:bodyPr vert="horz" lIns="92379" tIns="46190" rIns="92379" bIns="46190" rtlCol="0"/>
          <a:lstStyle>
            <a:lvl1pPr algn="r" fontAlgn="auto">
              <a:spcBef>
                <a:spcPts val="0"/>
              </a:spcBef>
              <a:spcAft>
                <a:spcPts val="0"/>
              </a:spcAft>
              <a:defRPr sz="1200">
                <a:latin typeface="+mn-lt"/>
                <a:cs typeface="+mn-cs"/>
              </a:defRPr>
            </a:lvl1pPr>
          </a:lstStyle>
          <a:p>
            <a:pPr>
              <a:defRPr/>
            </a:pPr>
            <a:fld id="{7F05CD39-310B-4619-9183-EE07CE675412}" type="datetimeFigureOut">
              <a:rPr lang="en-US"/>
              <a:pPr>
                <a:defRPr/>
              </a:pPr>
              <a:t>12/15/2010</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79" tIns="46190" rIns="92379" bIns="46190" rtlCol="0" anchor="ctr"/>
          <a:lstStyle/>
          <a:p>
            <a:pPr lvl="0"/>
            <a:endParaRPr lang="en-US" noProof="0" dirty="0" smtClean="0"/>
          </a:p>
        </p:txBody>
      </p:sp>
      <p:sp>
        <p:nvSpPr>
          <p:cNvPr id="5" name="Notes Placeholder 4"/>
          <p:cNvSpPr>
            <a:spLocks noGrp="1"/>
          </p:cNvSpPr>
          <p:nvPr>
            <p:ph type="body" sz="quarter" idx="3"/>
          </p:nvPr>
        </p:nvSpPr>
        <p:spPr>
          <a:xfrm>
            <a:off x="693722" y="4385934"/>
            <a:ext cx="5546758" cy="4153889"/>
          </a:xfrm>
          <a:prstGeom prst="rect">
            <a:avLst/>
          </a:prstGeom>
        </p:spPr>
        <p:txBody>
          <a:bodyPr vert="horz" lIns="92379" tIns="46190" rIns="92379" bIns="46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0340"/>
            <a:ext cx="3005121" cy="461034"/>
          </a:xfrm>
          <a:prstGeom prst="rect">
            <a:avLst/>
          </a:prstGeom>
        </p:spPr>
        <p:txBody>
          <a:bodyPr vert="horz" lIns="92379" tIns="46190" rIns="92379" bIns="4619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27574" y="8770340"/>
            <a:ext cx="3005121" cy="461034"/>
          </a:xfrm>
          <a:prstGeom prst="rect">
            <a:avLst/>
          </a:prstGeom>
        </p:spPr>
        <p:txBody>
          <a:bodyPr vert="horz" lIns="92379" tIns="46190" rIns="92379" bIns="46190" rtlCol="0" anchor="b"/>
          <a:lstStyle>
            <a:lvl1pPr algn="r" fontAlgn="auto">
              <a:spcBef>
                <a:spcPts val="0"/>
              </a:spcBef>
              <a:spcAft>
                <a:spcPts val="0"/>
              </a:spcAft>
              <a:defRPr sz="1200">
                <a:latin typeface="+mn-lt"/>
                <a:cs typeface="+mn-cs"/>
              </a:defRPr>
            </a:lvl1pPr>
          </a:lstStyle>
          <a:p>
            <a:pPr>
              <a:defRPr/>
            </a:pPr>
            <a:fld id="{8ADB0772-F262-4803-9DCF-9736D099E244}" type="slidenum">
              <a:rPr lang="en-US"/>
              <a:pPr>
                <a:defRPr/>
              </a:pPr>
              <a:t>‹#›</a:t>
            </a:fld>
            <a:endParaRPr lang="en-US" dirty="0"/>
          </a:p>
        </p:txBody>
      </p:sp>
    </p:spTree>
    <p:extLst>
      <p:ext uri="{BB962C8B-B14F-4D97-AF65-F5344CB8AC3E}">
        <p14:creationId xmlns:p14="http://schemas.microsoft.com/office/powerpoint/2010/main" val="570590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09F9A2-5667-4720-8E5A-51B9094AE28C}"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221B2EC-EA57-4178-BA32-62D9ED58214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A6715CB-7ED8-4686-96AE-1DC99DF69847}" type="slidenum">
              <a:rPr lang="en-US" smtClean="0"/>
              <a:pPr>
                <a:defRPr/>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9736C0-98A6-49C1-A3A6-91028A02B41D}" type="datetime1">
              <a:rPr lang="en-US" smtClean="0"/>
              <a:pPr>
                <a:defRPr/>
              </a:pPr>
              <a:t>12/15/2010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3CFF8A-63D7-4DDE-A22D-351A67B66B9A}"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3593B7-01AC-4C3F-8804-BB424DEF8E2B}" type="datetime1">
              <a:rPr lang="en-US" smtClean="0"/>
              <a:pPr>
                <a:defRPr/>
              </a:pPr>
              <a:t>12/15/2010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466FC5-D084-4E63-B38C-A04BC48B217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1"/>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838201"/>
            <a:ext cx="6036733"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84BE34-0BD9-46C9-89B9-E70E599B6024}" type="datetime1">
              <a:rPr lang="en-US" smtClean="0"/>
              <a:pPr>
                <a:defRPr/>
              </a:pPr>
              <a:t>12/15/2010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1EC80A-97A1-40E4-AD27-7D990C21901F}"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1"/>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7DE0480-EA40-4335-A1C3-79839407EC5C}" type="datetime1">
              <a:rPr lang="en-US" smtClean="0"/>
              <a:pPr>
                <a:defRPr/>
              </a:pPr>
              <a:t>12/15/2010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5EB6C26-428D-4894-BB0C-0ABD8A621349}" type="slidenum">
              <a:rPr lang="en-US" smtClean="0"/>
              <a:pPr>
                <a:defRPr/>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824D6-9710-4EDF-A3FE-F2BDEEDDF7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2ECD4-997C-43A8-9480-5D8BCE4CD4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E5B966-D6D7-4EC1-83F2-BC83A5FDA56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2057405"/>
            <a:ext cx="4047067"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2057405"/>
            <a:ext cx="4047067"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06C476-520F-4555-B934-C1097286650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A258BA-BEE6-429B-A7FC-AA774DDEE65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8B02BC-AAA8-4FB0-B58A-19CF0BB69A7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D08482-ADF7-4309-9CB7-0C402A5886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283295-7590-420E-8637-6BFF640B91E4}" type="datetime1">
              <a:rPr lang="en-US" smtClean="0"/>
              <a:pPr>
                <a:defRPr/>
              </a:pPr>
              <a:t>12/15/2010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DB5463-AB88-4BF1-8D0C-2420F23B58B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07355-CC0A-498D-A69B-BC5397E818C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280AE5-A090-4867-9D3F-07544AA7767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16BBF-74BF-4F34-A644-C1A10EF333C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4"/>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838204"/>
            <a:ext cx="6036733"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F1DA7-319B-424E-A04B-64256532317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4"/>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C7185B-A5AA-4D3F-A576-42DD0380CA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2C15EF-6897-46F4-9C7B-58E8E7CAED85}" type="datetime1">
              <a:rPr lang="en-US" smtClean="0"/>
              <a:pPr>
                <a:defRPr/>
              </a:pPr>
              <a:t>12/15/2010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46A90D-AD00-4692-A725-2E1E7F5E2283}"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1"/>
            <a:ext cx="4047067"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2057401"/>
            <a:ext cx="4047067"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6B94AF6-12DD-464D-B5BD-383FD7BB7433}" type="datetime1">
              <a:rPr lang="en-US" smtClean="0"/>
              <a:pPr>
                <a:defRPr/>
              </a:pPr>
              <a:t>12/15/2010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F2206FB-7AAF-470A-A6A8-7AA64B81713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F436538-40E0-4D34-8FB7-500CD2A18E60}" type="datetime1">
              <a:rPr lang="en-US" smtClean="0"/>
              <a:pPr>
                <a:defRPr/>
              </a:pPr>
              <a:t>12/15/2010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4BE3D64-E00C-4D72-94F2-7E9E4E9FC39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7751DDB-C9AF-4459-9375-2B16B2644AB2}" type="datetime1">
              <a:rPr lang="en-US" smtClean="0"/>
              <a:pPr>
                <a:defRPr/>
              </a:pPr>
              <a:t>12/15/2010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C2BCD3E-EB3D-4E49-B63D-FA2C63ADC55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DB6BF4-6295-4B1B-983C-A2EE9F9A9003}" type="datetime1">
              <a:rPr lang="en-US" smtClean="0"/>
              <a:pPr>
                <a:defRPr/>
              </a:pPr>
              <a:t>12/15/2010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8BC2770-CBD4-4BD4-8083-5539AA7F5B0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B0E2AB-4751-4878-A17B-EBC7FCF5B33A}" type="datetime1">
              <a:rPr lang="en-US" smtClean="0"/>
              <a:pPr>
                <a:defRPr/>
              </a:pPr>
              <a:t>12/15/2010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5EF71D3-075E-424B-AF32-2882959905A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662643-0B6B-4570-B57C-EDAE589CE53F}" type="datetime1">
              <a:rPr lang="en-US" smtClean="0"/>
              <a:pPr>
                <a:defRPr/>
              </a:pPr>
              <a:t>12/15/2010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98B8F7-C0B9-40F4-8A2A-3C23715DEF9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1"/>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1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7DE0480-EA40-4335-A1C3-79839407EC5C}" type="datetime1">
              <a:rPr lang="en-US" smtClean="0"/>
              <a:pPr>
                <a:defRPr/>
              </a:pPr>
              <a:t>12/15/2010</a:t>
            </a:fld>
            <a:endParaRPr lang="en-US" dirty="0"/>
          </a:p>
        </p:txBody>
      </p:sp>
      <p:sp>
        <p:nvSpPr>
          <p:cNvPr id="631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631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EB6C26-428D-4894-BB0C-0ABD8A621349}" type="slidenum">
              <a:rPr lang="en-US" smtClean="0"/>
              <a:pPr>
                <a:defRPr/>
              </a:pPr>
              <a:t>‹#›</a:t>
            </a:fld>
            <a:endParaRPr lang="en-US" dirty="0"/>
          </a:p>
        </p:txBody>
      </p:sp>
      <p:pic>
        <p:nvPicPr>
          <p:cNvPr id="1031" name="Picture 7"/>
          <p:cNvPicPr>
            <a:picLocks noChangeAspect="1" noChangeArrowheads="1"/>
          </p:cNvPicPr>
          <p:nvPr/>
        </p:nvPicPr>
        <p:blipFill>
          <a:blip r:embed="rId14" cstate="print"/>
          <a:srcRect/>
          <a:stretch>
            <a:fillRect/>
          </a:stretch>
        </p:blipFill>
        <p:spPr bwMode="auto">
          <a:xfrm>
            <a:off x="0" y="0"/>
            <a:ext cx="9144000" cy="889000"/>
          </a:xfrm>
          <a:prstGeom prst="rect">
            <a:avLst/>
          </a:prstGeom>
          <a:noFill/>
          <a:ln w="9525" algn="ctr">
            <a:noFill/>
            <a:miter lim="800000"/>
            <a:headEnd/>
            <a:tailEnd/>
          </a:ln>
        </p:spPr>
      </p:pic>
      <p:sp>
        <p:nvSpPr>
          <p:cNvPr id="631816" name="Text Box 8"/>
          <p:cNvSpPr txBox="1">
            <a:spLocks noChangeArrowheads="1"/>
          </p:cNvSpPr>
          <p:nvPr/>
        </p:nvSpPr>
        <p:spPr bwMode="auto">
          <a:xfrm>
            <a:off x="3599421" y="6578600"/>
            <a:ext cx="1971970" cy="307754"/>
          </a:xfrm>
          <a:prstGeom prst="rect">
            <a:avLst/>
          </a:prstGeom>
          <a:noFill/>
          <a:ln w="9525" algn="ctr">
            <a:noFill/>
            <a:miter lim="800000"/>
            <a:headEnd/>
            <a:tailEnd/>
          </a:ln>
          <a:effectLst/>
        </p:spPr>
        <p:txBody>
          <a:bodyPr wrap="none" lIns="91418" tIns="45709" rIns="91418" bIns="45709">
            <a:spAutoFit/>
          </a:bodyPr>
          <a:lstStyle/>
          <a:p>
            <a:pPr algn="ctr">
              <a:defRPr/>
            </a:pPr>
            <a:r>
              <a:rPr lang="en-US" sz="1400" b="1" i="1"/>
              <a:t>BUILDING</a:t>
            </a:r>
            <a:r>
              <a:rPr lang="en-US" sz="1400" b="1" i="1">
                <a:solidFill>
                  <a:srgbClr val="FFCB05"/>
                </a:solidFill>
              </a:rPr>
              <a:t> </a:t>
            </a:r>
            <a:r>
              <a:rPr lang="en-US" sz="1400" b="1" i="1"/>
              <a:t>STRONG</a:t>
            </a:r>
            <a:r>
              <a:rPr lang="en-US" sz="800" baseline="-25000"/>
              <a:t>SM</a:t>
            </a:r>
          </a:p>
        </p:txBody>
      </p:sp>
      <p:sp>
        <p:nvSpPr>
          <p:cNvPr id="631817" name="Line 9"/>
          <p:cNvSpPr>
            <a:spLocks noChangeShapeType="1"/>
          </p:cNvSpPr>
          <p:nvPr/>
        </p:nvSpPr>
        <p:spPr bwMode="auto">
          <a:xfrm flipH="1">
            <a:off x="38101" y="6705600"/>
            <a:ext cx="3581400" cy="0"/>
          </a:xfrm>
          <a:prstGeom prst="line">
            <a:avLst/>
          </a:prstGeom>
          <a:noFill/>
          <a:ln w="9525">
            <a:solidFill>
              <a:schemeClr val="tx1"/>
            </a:solidFill>
            <a:round/>
            <a:headEnd/>
            <a:tailEnd/>
          </a:ln>
          <a:effectLst/>
        </p:spPr>
        <p:txBody>
          <a:bodyPr/>
          <a:lstStyle/>
          <a:p>
            <a:pPr>
              <a:defRPr/>
            </a:pPr>
            <a:endParaRPr lang="en-US"/>
          </a:p>
        </p:txBody>
      </p:sp>
      <p:sp>
        <p:nvSpPr>
          <p:cNvPr id="631818" name="Line 10"/>
          <p:cNvSpPr>
            <a:spLocks noChangeShapeType="1"/>
          </p:cNvSpPr>
          <p:nvPr/>
        </p:nvSpPr>
        <p:spPr bwMode="auto">
          <a:xfrm flipH="1">
            <a:off x="5562600" y="6705600"/>
            <a:ext cx="3581400" cy="0"/>
          </a:xfrm>
          <a:prstGeom prst="line">
            <a:avLst/>
          </a:prstGeom>
          <a:noFill/>
          <a:ln w="9525">
            <a:solidFill>
              <a:schemeClr val="tx1"/>
            </a:solidFill>
            <a:round/>
            <a:headEnd/>
            <a:tailEnd/>
          </a:ln>
          <a:effectLst/>
        </p:spPr>
        <p:txBody>
          <a:bodyPr/>
          <a:lstStyle/>
          <a:p>
            <a:pPr>
              <a:defRPr/>
            </a:pPr>
            <a:endParaRPr lang="en-US"/>
          </a:p>
        </p:txBody>
      </p:sp>
      <p:sp>
        <p:nvSpPr>
          <p:cNvPr id="631819" name="Rectangle 11"/>
          <p:cNvSpPr>
            <a:spLocks noChangeArrowheads="1"/>
          </p:cNvSpPr>
          <p:nvPr/>
        </p:nvSpPr>
        <p:spPr bwMode="auto">
          <a:xfrm>
            <a:off x="2424289" y="853208"/>
            <a:ext cx="6211711" cy="770084"/>
          </a:xfrm>
          <a:prstGeom prst="rect">
            <a:avLst/>
          </a:prstGeom>
          <a:noFill/>
          <a:ln w="9525">
            <a:noFill/>
            <a:miter lim="800000"/>
            <a:headEnd/>
            <a:tailEnd/>
          </a:ln>
          <a:effectLst/>
        </p:spPr>
        <p:txBody>
          <a:bodyPr lIns="92075" tIns="46038" rIns="92075" bIns="46038" anchor="ctr">
            <a:spAutoFit/>
          </a:bodyPr>
          <a:lstStyle/>
          <a:p>
            <a:pPr algn="ctr">
              <a:defRPr/>
            </a:pPr>
            <a:endParaRPr lang="en-US" sz="4400">
              <a:solidFill>
                <a:schemeClr val="tx2"/>
              </a:solidFill>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3"/>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1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31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1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40092A-FD0F-4CB8-800C-B8C2864B61AD}" type="slidenum">
              <a:rPr lang="en-US"/>
              <a:pPr>
                <a:defRPr/>
              </a:pPr>
              <a:t>‹#›</a:t>
            </a:fld>
            <a:endParaRPr lang="en-US"/>
          </a:p>
        </p:txBody>
      </p:sp>
      <p:pic>
        <p:nvPicPr>
          <p:cNvPr id="1031" name="Picture 7"/>
          <p:cNvPicPr>
            <a:picLocks noChangeAspect="1" noChangeArrowheads="1"/>
          </p:cNvPicPr>
          <p:nvPr/>
        </p:nvPicPr>
        <p:blipFill>
          <a:blip r:embed="rId14" cstate="print"/>
          <a:srcRect/>
          <a:stretch>
            <a:fillRect/>
          </a:stretch>
        </p:blipFill>
        <p:spPr bwMode="auto">
          <a:xfrm>
            <a:off x="0" y="0"/>
            <a:ext cx="9144000" cy="889000"/>
          </a:xfrm>
          <a:prstGeom prst="rect">
            <a:avLst/>
          </a:prstGeom>
          <a:noFill/>
          <a:ln w="9525" algn="ctr">
            <a:noFill/>
            <a:miter lim="800000"/>
            <a:headEnd/>
            <a:tailEnd/>
          </a:ln>
        </p:spPr>
      </p:pic>
      <p:sp>
        <p:nvSpPr>
          <p:cNvPr id="631816" name="Text Box 8"/>
          <p:cNvSpPr txBox="1">
            <a:spLocks noChangeArrowheads="1"/>
          </p:cNvSpPr>
          <p:nvPr/>
        </p:nvSpPr>
        <p:spPr bwMode="auto">
          <a:xfrm>
            <a:off x="3599422" y="6578600"/>
            <a:ext cx="1971970" cy="307754"/>
          </a:xfrm>
          <a:prstGeom prst="rect">
            <a:avLst/>
          </a:prstGeom>
          <a:noFill/>
          <a:ln w="9525" algn="ctr">
            <a:noFill/>
            <a:miter lim="800000"/>
            <a:headEnd/>
            <a:tailEnd/>
          </a:ln>
          <a:effectLst/>
        </p:spPr>
        <p:txBody>
          <a:bodyPr wrap="none" lIns="91418" tIns="45709" rIns="91418" bIns="45709">
            <a:spAutoFit/>
          </a:bodyPr>
          <a:lstStyle/>
          <a:p>
            <a:pPr algn="ctr">
              <a:defRPr/>
            </a:pPr>
            <a:r>
              <a:rPr lang="en-US" sz="1400" b="1" i="1"/>
              <a:t>BUILDING</a:t>
            </a:r>
            <a:r>
              <a:rPr lang="en-US" sz="1400" b="1" i="1">
                <a:solidFill>
                  <a:srgbClr val="FFCB05"/>
                </a:solidFill>
              </a:rPr>
              <a:t> </a:t>
            </a:r>
            <a:r>
              <a:rPr lang="en-US" sz="1400" b="1" i="1"/>
              <a:t>STRONG</a:t>
            </a:r>
            <a:r>
              <a:rPr lang="en-US" sz="800" baseline="-25000"/>
              <a:t>SM</a:t>
            </a:r>
          </a:p>
        </p:txBody>
      </p:sp>
      <p:sp>
        <p:nvSpPr>
          <p:cNvPr id="631817" name="Line 9"/>
          <p:cNvSpPr>
            <a:spLocks noChangeShapeType="1"/>
          </p:cNvSpPr>
          <p:nvPr/>
        </p:nvSpPr>
        <p:spPr bwMode="auto">
          <a:xfrm flipH="1">
            <a:off x="38102" y="6705600"/>
            <a:ext cx="3581400" cy="0"/>
          </a:xfrm>
          <a:prstGeom prst="line">
            <a:avLst/>
          </a:prstGeom>
          <a:noFill/>
          <a:ln w="9525">
            <a:solidFill>
              <a:schemeClr val="tx1"/>
            </a:solidFill>
            <a:round/>
            <a:headEnd/>
            <a:tailEnd/>
          </a:ln>
          <a:effectLst/>
        </p:spPr>
        <p:txBody>
          <a:bodyPr/>
          <a:lstStyle/>
          <a:p>
            <a:pPr>
              <a:defRPr/>
            </a:pPr>
            <a:endParaRPr lang="en-US"/>
          </a:p>
        </p:txBody>
      </p:sp>
      <p:sp>
        <p:nvSpPr>
          <p:cNvPr id="631818" name="Line 10"/>
          <p:cNvSpPr>
            <a:spLocks noChangeShapeType="1"/>
          </p:cNvSpPr>
          <p:nvPr/>
        </p:nvSpPr>
        <p:spPr bwMode="auto">
          <a:xfrm flipH="1">
            <a:off x="5562600" y="6705600"/>
            <a:ext cx="3581400" cy="0"/>
          </a:xfrm>
          <a:prstGeom prst="line">
            <a:avLst/>
          </a:prstGeom>
          <a:noFill/>
          <a:ln w="9525">
            <a:solidFill>
              <a:schemeClr val="tx1"/>
            </a:solidFill>
            <a:round/>
            <a:headEnd/>
            <a:tailEnd/>
          </a:ln>
          <a:effectLst/>
        </p:spPr>
        <p:txBody>
          <a:bodyPr/>
          <a:lstStyle/>
          <a:p>
            <a:pPr>
              <a:defRPr/>
            </a:pPr>
            <a:endParaRPr lang="en-US"/>
          </a:p>
        </p:txBody>
      </p:sp>
      <p:sp>
        <p:nvSpPr>
          <p:cNvPr id="631819" name="Rectangle 11"/>
          <p:cNvSpPr>
            <a:spLocks noChangeArrowheads="1"/>
          </p:cNvSpPr>
          <p:nvPr/>
        </p:nvSpPr>
        <p:spPr bwMode="auto">
          <a:xfrm>
            <a:off x="2424290" y="853208"/>
            <a:ext cx="6211711" cy="770084"/>
          </a:xfrm>
          <a:prstGeom prst="rect">
            <a:avLst/>
          </a:prstGeom>
          <a:noFill/>
          <a:ln w="9525">
            <a:noFill/>
            <a:miter lim="800000"/>
            <a:headEnd/>
            <a:tailEnd/>
          </a:ln>
          <a:effectLst/>
        </p:spPr>
        <p:txBody>
          <a:bodyPr lIns="92075" tIns="46038" rIns="92075" bIns="46038" anchor="ctr">
            <a:spAutoFit/>
          </a:bodyPr>
          <a:lstStyle/>
          <a:p>
            <a:pPr algn="ctr">
              <a:defRPr/>
            </a:pPr>
            <a:endParaRPr lang="en-US" sz="4400">
              <a:solidFill>
                <a:schemeClr val="tx2"/>
              </a:solidFill>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Massillon LPP, Massillon, OH</a:t>
            </a:r>
            <a:endParaRPr lang="en-US" dirty="0"/>
          </a:p>
        </p:txBody>
      </p:sp>
      <p:sp>
        <p:nvSpPr>
          <p:cNvPr id="9219" name="Subtitle 2"/>
          <p:cNvSpPr>
            <a:spLocks noGrp="1"/>
          </p:cNvSpPr>
          <p:nvPr>
            <p:ph type="subTitle" idx="1"/>
          </p:nvPr>
        </p:nvSpPr>
        <p:spPr/>
        <p:txBody>
          <a:bodyPr/>
          <a:lstStyle/>
          <a:p>
            <a:r>
              <a:rPr lang="en-US" dirty="0" smtClean="0"/>
              <a:t>Certification Issues </a:t>
            </a:r>
          </a:p>
          <a:p>
            <a:endParaRPr lang="en-US" dirty="0" smtClean="0"/>
          </a:p>
          <a:p>
            <a:r>
              <a:rPr lang="en-US" dirty="0" smtClean="0"/>
              <a:t>December 15,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#4 – East Levee Culvert Near Control Weir (66” RCP)</a:t>
            </a:r>
            <a:endParaRPr lang="en-US" sz="3200" dirty="0"/>
          </a:p>
        </p:txBody>
      </p:sp>
      <p:sp>
        <p:nvSpPr>
          <p:cNvPr id="23554" name="Content Placeholder 1"/>
          <p:cNvSpPr>
            <a:spLocks noGrp="1"/>
          </p:cNvSpPr>
          <p:nvPr>
            <p:ph idx="1"/>
          </p:nvPr>
        </p:nvSpPr>
        <p:spPr>
          <a:xfrm>
            <a:off x="457200" y="1981201"/>
            <a:ext cx="8229600" cy="3962400"/>
          </a:xfrm>
        </p:spPr>
        <p:txBody>
          <a:bodyPr/>
          <a:lstStyle/>
          <a:p>
            <a:r>
              <a:rPr lang="en-US" sz="2400" dirty="0" smtClean="0"/>
              <a:t>Further investigation is required to determine whether replacement or repair of the pipe is appropriate. Offset joints, leakage at joints and distress from water moving outside the pipe were observed during video inspection.</a:t>
            </a:r>
          </a:p>
        </p:txBody>
      </p:sp>
      <p:pic>
        <p:nvPicPr>
          <p:cNvPr id="23556" name="Picture 3" descr="Pipe 26 35a.jpg"/>
          <p:cNvPicPr>
            <a:picLocks noChangeAspect="1"/>
          </p:cNvPicPr>
          <p:nvPr/>
        </p:nvPicPr>
        <p:blipFill>
          <a:blip r:embed="rId2" cstate="print"/>
          <a:srcRect/>
          <a:stretch>
            <a:fillRect/>
          </a:stretch>
        </p:blipFill>
        <p:spPr bwMode="auto">
          <a:xfrm>
            <a:off x="152400" y="3505200"/>
            <a:ext cx="4191000" cy="3143250"/>
          </a:xfrm>
          <a:prstGeom prst="rect">
            <a:avLst/>
          </a:prstGeom>
          <a:noFill/>
          <a:ln w="9525">
            <a:noFill/>
            <a:miter lim="800000"/>
            <a:headEnd/>
            <a:tailEnd/>
          </a:ln>
        </p:spPr>
      </p:pic>
      <p:sp>
        <p:nvSpPr>
          <p:cNvPr id="23557" name="TextBox 4"/>
          <p:cNvSpPr txBox="1">
            <a:spLocks noChangeArrowheads="1"/>
          </p:cNvSpPr>
          <p:nvPr/>
        </p:nvSpPr>
        <p:spPr bwMode="auto">
          <a:xfrm>
            <a:off x="152400" y="6019800"/>
            <a:ext cx="1219200" cy="646113"/>
          </a:xfrm>
          <a:prstGeom prst="rect">
            <a:avLst/>
          </a:prstGeom>
          <a:noFill/>
          <a:ln w="9525">
            <a:noFill/>
            <a:miter lim="800000"/>
            <a:headEnd/>
            <a:tailEnd/>
          </a:ln>
        </p:spPr>
        <p:txBody>
          <a:bodyPr>
            <a:spAutoFit/>
          </a:bodyPr>
          <a:lstStyle/>
          <a:p>
            <a:r>
              <a:rPr lang="en-US" dirty="0">
                <a:solidFill>
                  <a:srgbClr val="EEE800"/>
                </a:solidFill>
              </a:rPr>
              <a:t>Weeping joint</a:t>
            </a:r>
          </a:p>
        </p:txBody>
      </p:sp>
      <p:pic>
        <p:nvPicPr>
          <p:cNvPr id="23558" name="Picture 5" descr="IMGP5609.JPG"/>
          <p:cNvPicPr>
            <a:picLocks noGrp="1" noChangeAspect="1"/>
          </p:cNvPicPr>
          <p:nvPr isPhoto="1"/>
        </p:nvPicPr>
        <p:blipFill>
          <a:blip r:embed="rId3" cstate="print"/>
          <a:srcRect/>
          <a:stretch>
            <a:fillRect/>
          </a:stretch>
        </p:blipFill>
        <p:spPr bwMode="auto">
          <a:xfrm>
            <a:off x="4724400" y="3505200"/>
            <a:ext cx="4165600" cy="3124200"/>
          </a:xfrm>
          <a:prstGeom prst="rect">
            <a:avLst/>
          </a:prstGeom>
          <a:noFill/>
          <a:ln w="9525">
            <a:noFill/>
            <a:miter lim="800000"/>
            <a:headEnd/>
            <a:tailEnd/>
          </a:ln>
        </p:spPr>
      </p:pic>
      <p:sp>
        <p:nvSpPr>
          <p:cNvPr id="23559" name="TextBox 6"/>
          <p:cNvSpPr txBox="1">
            <a:spLocks noChangeArrowheads="1"/>
          </p:cNvSpPr>
          <p:nvPr/>
        </p:nvSpPr>
        <p:spPr bwMode="auto">
          <a:xfrm>
            <a:off x="4724400" y="5867400"/>
            <a:ext cx="2363788" cy="708025"/>
          </a:xfrm>
          <a:prstGeom prst="rect">
            <a:avLst/>
          </a:prstGeom>
          <a:noFill/>
          <a:ln w="9525">
            <a:noFill/>
            <a:miter lim="800000"/>
            <a:headEnd/>
            <a:tailEnd/>
          </a:ln>
        </p:spPr>
        <p:txBody>
          <a:bodyPr>
            <a:spAutoFit/>
          </a:bodyPr>
          <a:lstStyle/>
          <a:p>
            <a:r>
              <a:rPr lang="en-US" sz="2000" dirty="0">
                <a:solidFill>
                  <a:srgbClr val="EEE800"/>
                </a:solidFill>
              </a:rPr>
              <a:t>1.5 </a:t>
            </a:r>
            <a:r>
              <a:rPr lang="en-US" sz="2000" dirty="0" smtClean="0">
                <a:solidFill>
                  <a:srgbClr val="EEE800"/>
                </a:solidFill>
              </a:rPr>
              <a:t>in. </a:t>
            </a:r>
            <a:r>
              <a:rPr lang="en-US" sz="2000" dirty="0">
                <a:solidFill>
                  <a:srgbClr val="EEE800"/>
                </a:solidFill>
              </a:rPr>
              <a:t>joint </a:t>
            </a:r>
            <a:r>
              <a:rPr lang="en-US" sz="2000" dirty="0" smtClean="0">
                <a:solidFill>
                  <a:srgbClr val="EEE800"/>
                </a:solidFill>
              </a:rPr>
              <a:t>separation @ 73 ft.</a:t>
            </a:r>
            <a:endParaRPr lang="en-US" sz="2000" dirty="0">
              <a:solidFill>
                <a:srgbClr val="EEE8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#5 – West Levee Culvert (42” RCP)</a:t>
            </a:r>
            <a:endParaRPr lang="en-US" sz="3200" dirty="0"/>
          </a:p>
        </p:txBody>
      </p:sp>
      <p:sp>
        <p:nvSpPr>
          <p:cNvPr id="24578" name="Content Placeholder 1"/>
          <p:cNvSpPr>
            <a:spLocks noGrp="1"/>
          </p:cNvSpPr>
          <p:nvPr>
            <p:ph idx="1"/>
          </p:nvPr>
        </p:nvSpPr>
        <p:spPr/>
        <p:txBody>
          <a:bodyPr/>
          <a:lstStyle/>
          <a:p>
            <a:r>
              <a:rPr lang="en-US" sz="2400" dirty="0" smtClean="0"/>
              <a:t>Blockage and siltation of the inlet and outlet should be removed and further investigation conducted to determine whether replacement or repair of the pipe is appropriate. Significant joint leakage was observed at the third joint from the inlet.</a:t>
            </a:r>
          </a:p>
        </p:txBody>
      </p:sp>
      <p:pic>
        <p:nvPicPr>
          <p:cNvPr id="24580" name="Picture 3" descr="IMGP5462.JPG"/>
          <p:cNvPicPr>
            <a:picLocks noGrp="1" noChangeAspect="1"/>
          </p:cNvPicPr>
          <p:nvPr isPhoto="1"/>
        </p:nvPicPr>
        <p:blipFill>
          <a:blip r:embed="rId2" cstate="print"/>
          <a:srcRect/>
          <a:stretch>
            <a:fillRect/>
          </a:stretch>
        </p:blipFill>
        <p:spPr bwMode="auto">
          <a:xfrm>
            <a:off x="152400" y="3429000"/>
            <a:ext cx="4267200" cy="3200400"/>
          </a:xfrm>
          <a:prstGeom prst="rect">
            <a:avLst/>
          </a:prstGeom>
          <a:noFill/>
          <a:ln w="9525">
            <a:noFill/>
            <a:miter lim="800000"/>
            <a:headEnd/>
            <a:tailEnd/>
          </a:ln>
        </p:spPr>
      </p:pic>
      <p:sp>
        <p:nvSpPr>
          <p:cNvPr id="24581" name="TextBox 4"/>
          <p:cNvSpPr txBox="1">
            <a:spLocks noChangeArrowheads="1"/>
          </p:cNvSpPr>
          <p:nvPr/>
        </p:nvSpPr>
        <p:spPr bwMode="auto">
          <a:xfrm>
            <a:off x="3276600" y="5410200"/>
            <a:ext cx="1143000" cy="1200150"/>
          </a:xfrm>
          <a:prstGeom prst="rect">
            <a:avLst/>
          </a:prstGeom>
          <a:noFill/>
          <a:ln w="9525">
            <a:noFill/>
            <a:miter lim="800000"/>
            <a:headEnd/>
            <a:tailEnd/>
          </a:ln>
        </p:spPr>
        <p:txBody>
          <a:bodyPr>
            <a:spAutoFit/>
          </a:bodyPr>
          <a:lstStyle/>
          <a:p>
            <a:r>
              <a:rPr lang="en-US" dirty="0">
                <a:solidFill>
                  <a:srgbClr val="FFFF00"/>
                </a:solidFill>
              </a:rPr>
              <a:t>General Cleaning and TV Photos</a:t>
            </a:r>
          </a:p>
        </p:txBody>
      </p:sp>
      <p:pic>
        <p:nvPicPr>
          <p:cNvPr id="24582" name="Picture 5" descr="Pipe 25zoomed.jpg"/>
          <p:cNvPicPr>
            <a:picLocks noChangeAspect="1"/>
          </p:cNvPicPr>
          <p:nvPr/>
        </p:nvPicPr>
        <p:blipFill>
          <a:blip r:embed="rId3" cstate="print"/>
          <a:srcRect/>
          <a:stretch>
            <a:fillRect/>
          </a:stretch>
        </p:blipFill>
        <p:spPr bwMode="auto">
          <a:xfrm>
            <a:off x="4648200" y="3429000"/>
            <a:ext cx="4267200" cy="3200400"/>
          </a:xfrm>
          <a:prstGeom prst="rect">
            <a:avLst/>
          </a:prstGeom>
          <a:noFill/>
          <a:ln w="9525">
            <a:noFill/>
            <a:miter lim="800000"/>
            <a:headEnd/>
            <a:tailEnd/>
          </a:ln>
        </p:spPr>
      </p:pic>
      <p:sp>
        <p:nvSpPr>
          <p:cNvPr id="24583" name="TextBox 6"/>
          <p:cNvSpPr txBox="1">
            <a:spLocks noChangeArrowheads="1"/>
          </p:cNvSpPr>
          <p:nvPr/>
        </p:nvSpPr>
        <p:spPr bwMode="auto">
          <a:xfrm>
            <a:off x="4648200" y="3429000"/>
            <a:ext cx="4267200" cy="646331"/>
          </a:xfrm>
          <a:prstGeom prst="rect">
            <a:avLst/>
          </a:prstGeom>
          <a:noFill/>
          <a:ln w="9525">
            <a:noFill/>
            <a:miter lim="800000"/>
            <a:headEnd/>
            <a:tailEnd/>
          </a:ln>
        </p:spPr>
        <p:txBody>
          <a:bodyPr wrap="square">
            <a:spAutoFit/>
          </a:bodyPr>
          <a:lstStyle/>
          <a:p>
            <a:r>
              <a:rPr lang="en-US" dirty="0">
                <a:solidFill>
                  <a:srgbClr val="FFFF00"/>
                </a:solidFill>
              </a:rPr>
              <a:t>Leaking joint (3</a:t>
            </a:r>
            <a:r>
              <a:rPr lang="en-US" baseline="30000" dirty="0">
                <a:solidFill>
                  <a:srgbClr val="FFFF00"/>
                </a:solidFill>
              </a:rPr>
              <a:t>rd</a:t>
            </a:r>
            <a:r>
              <a:rPr lang="en-US" dirty="0">
                <a:solidFill>
                  <a:srgbClr val="FFFF00"/>
                </a:solidFill>
              </a:rPr>
              <a:t> joint from inlet), camera zoomed from inlet.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609600"/>
          </a:xfrm>
        </p:spPr>
        <p:txBody>
          <a:bodyPr>
            <a:noAutofit/>
          </a:bodyPr>
          <a:lstStyle/>
          <a:p>
            <a:pPr>
              <a:defRPr/>
            </a:pPr>
            <a:r>
              <a:rPr lang="en-US" sz="2800" dirty="0" smtClean="0"/>
              <a:t>Penetration #6 Federal Avenue Pump Station Outlet (2 – 60” RCP/CMP)</a:t>
            </a:r>
            <a:endParaRPr lang="en-US" sz="2800" dirty="0"/>
          </a:p>
        </p:txBody>
      </p:sp>
      <p:sp>
        <p:nvSpPr>
          <p:cNvPr id="25602" name="Content Placeholder 1"/>
          <p:cNvSpPr>
            <a:spLocks noGrp="1"/>
          </p:cNvSpPr>
          <p:nvPr>
            <p:ph idx="1"/>
          </p:nvPr>
        </p:nvSpPr>
        <p:spPr>
          <a:xfrm>
            <a:off x="304800" y="1828800"/>
            <a:ext cx="8686800" cy="4178300"/>
          </a:xfrm>
        </p:spPr>
        <p:txBody>
          <a:bodyPr/>
          <a:lstStyle/>
          <a:p>
            <a:r>
              <a:rPr lang="en-US" sz="2100" dirty="0" smtClean="0"/>
              <a:t>Further investigation is required to determine whether replacement or repair of all or a portion of the pipe is appropriate. The bituminous lining in the invert of the CMP has been eroded along with corrosion. Joint leakage was observed in the RCP section.</a:t>
            </a:r>
          </a:p>
        </p:txBody>
      </p:sp>
      <p:pic>
        <p:nvPicPr>
          <p:cNvPr id="25604" name="Picture 2" descr="G:\Massillon, Ohio\StormPipesJPEGS\Pipe 32\Pipe 32 2.2.jpg"/>
          <p:cNvPicPr>
            <a:picLocks noChangeAspect="1" noChangeArrowheads="1"/>
          </p:cNvPicPr>
          <p:nvPr/>
        </p:nvPicPr>
        <p:blipFill>
          <a:blip r:embed="rId2" cstate="print"/>
          <a:srcRect/>
          <a:stretch>
            <a:fillRect/>
          </a:stretch>
        </p:blipFill>
        <p:spPr bwMode="auto">
          <a:xfrm>
            <a:off x="4572000" y="3429000"/>
            <a:ext cx="4368800" cy="3276600"/>
          </a:xfrm>
          <a:prstGeom prst="rect">
            <a:avLst/>
          </a:prstGeom>
          <a:noFill/>
          <a:ln w="9525">
            <a:noFill/>
            <a:miter lim="800000"/>
            <a:headEnd/>
            <a:tailEnd/>
          </a:ln>
        </p:spPr>
      </p:pic>
      <p:sp>
        <p:nvSpPr>
          <p:cNvPr id="25605" name="TextBox 4"/>
          <p:cNvSpPr txBox="1">
            <a:spLocks noChangeArrowheads="1"/>
          </p:cNvSpPr>
          <p:nvPr/>
        </p:nvSpPr>
        <p:spPr bwMode="auto">
          <a:xfrm>
            <a:off x="7467600" y="3429000"/>
            <a:ext cx="1489075" cy="1200150"/>
          </a:xfrm>
          <a:prstGeom prst="rect">
            <a:avLst/>
          </a:prstGeom>
          <a:noFill/>
          <a:ln w="9525">
            <a:noFill/>
            <a:miter lim="800000"/>
            <a:headEnd/>
            <a:tailEnd/>
          </a:ln>
        </p:spPr>
        <p:txBody>
          <a:bodyPr>
            <a:spAutoFit/>
          </a:bodyPr>
          <a:lstStyle/>
          <a:p>
            <a:pPr algn="r"/>
            <a:r>
              <a:rPr lang="en-US" dirty="0">
                <a:solidFill>
                  <a:srgbClr val="FFFF00"/>
                </a:solidFill>
              </a:rPr>
              <a:t>Lining at invert of CMP deteriorating</a:t>
            </a:r>
          </a:p>
        </p:txBody>
      </p:sp>
      <p:pic>
        <p:nvPicPr>
          <p:cNvPr id="25606" name="Picture 5" descr="IMGP5509.JPG"/>
          <p:cNvPicPr>
            <a:picLocks noGrp="1" noChangeAspect="1"/>
          </p:cNvPicPr>
          <p:nvPr isPhoto="1"/>
        </p:nvPicPr>
        <p:blipFill>
          <a:blip r:embed="rId3" cstate="print"/>
          <a:srcRect/>
          <a:stretch>
            <a:fillRect/>
          </a:stretch>
        </p:blipFill>
        <p:spPr bwMode="auto">
          <a:xfrm>
            <a:off x="123825" y="3435350"/>
            <a:ext cx="4267200" cy="3200400"/>
          </a:xfrm>
          <a:prstGeom prst="rect">
            <a:avLst/>
          </a:prstGeom>
          <a:noFill/>
          <a:ln w="9525">
            <a:noFill/>
            <a:miter lim="800000"/>
            <a:headEnd/>
            <a:tailEnd/>
          </a:ln>
        </p:spPr>
      </p:pic>
      <p:sp>
        <p:nvSpPr>
          <p:cNvPr id="25607" name="TextBox 6"/>
          <p:cNvSpPr txBox="1">
            <a:spLocks noChangeArrowheads="1"/>
          </p:cNvSpPr>
          <p:nvPr/>
        </p:nvSpPr>
        <p:spPr bwMode="auto">
          <a:xfrm>
            <a:off x="152400" y="3429000"/>
            <a:ext cx="4191000" cy="400110"/>
          </a:xfrm>
          <a:prstGeom prst="rect">
            <a:avLst/>
          </a:prstGeom>
          <a:noFill/>
          <a:ln w="9525">
            <a:noFill/>
            <a:miter lim="800000"/>
            <a:headEnd/>
            <a:tailEnd/>
          </a:ln>
        </p:spPr>
        <p:txBody>
          <a:bodyPr wrap="square">
            <a:spAutoFit/>
          </a:bodyPr>
          <a:lstStyle/>
          <a:p>
            <a:r>
              <a:rPr lang="en-US" sz="2000" dirty="0">
                <a:solidFill>
                  <a:srgbClr val="FFFF00"/>
                </a:solidFill>
              </a:rPr>
              <a:t>Separated joint in crown- </a:t>
            </a:r>
            <a:r>
              <a:rPr lang="en-US" sz="2000" dirty="0" smtClean="0">
                <a:solidFill>
                  <a:srgbClr val="FFFF00"/>
                </a:solidFill>
              </a:rPr>
              <a:t>42 ft</a:t>
            </a:r>
            <a:endParaRPr lang="en-US" sz="2000"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219200"/>
          </a:xfrm>
        </p:spPr>
        <p:txBody>
          <a:bodyPr>
            <a:normAutofit/>
          </a:bodyPr>
          <a:lstStyle/>
          <a:p>
            <a:pPr>
              <a:defRPr/>
            </a:pPr>
            <a:r>
              <a:rPr lang="en-US" sz="3200" dirty="0" smtClean="0"/>
              <a:t>Penetration #8 – Wetmore Creek Pressure Conduit (12’ x 7.75’ RCB)</a:t>
            </a:r>
            <a:endParaRPr lang="en-US" sz="3200" dirty="0"/>
          </a:p>
        </p:txBody>
      </p:sp>
      <p:sp>
        <p:nvSpPr>
          <p:cNvPr id="26626" name="Content Placeholder 1"/>
          <p:cNvSpPr>
            <a:spLocks noGrp="1"/>
          </p:cNvSpPr>
          <p:nvPr>
            <p:ph idx="1"/>
          </p:nvPr>
        </p:nvSpPr>
        <p:spPr>
          <a:xfrm>
            <a:off x="457200" y="2971800"/>
            <a:ext cx="8229600" cy="3154364"/>
          </a:xfrm>
        </p:spPr>
        <p:txBody>
          <a:bodyPr/>
          <a:lstStyle/>
          <a:p>
            <a:r>
              <a:rPr lang="en-US" sz="2800" dirty="0" smtClean="0"/>
              <a:t>It appears that replacement is not required; however, a detailed structural inspection should be performed to determine the extent of structural repairs needed. The asphalt lining was eroded leaving large areas of the brick lining exposed to flows. Therefore, the asphalt lining should be replaced.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#8 – Wetmore Creek Pressure Conduit (12’ x 7.75’ RCB)</a:t>
            </a:r>
            <a:endParaRPr lang="en-US" sz="3200" dirty="0"/>
          </a:p>
        </p:txBody>
      </p:sp>
      <p:pic>
        <p:nvPicPr>
          <p:cNvPr id="27651" name="Picture 3" descr="IMG_0044.jpg"/>
          <p:cNvPicPr>
            <a:picLocks noChangeAspect="1"/>
          </p:cNvPicPr>
          <p:nvPr/>
        </p:nvPicPr>
        <p:blipFill>
          <a:blip r:embed="rId2" cstate="print"/>
          <a:srcRect/>
          <a:stretch>
            <a:fillRect/>
          </a:stretch>
        </p:blipFill>
        <p:spPr bwMode="auto">
          <a:xfrm>
            <a:off x="0" y="2286000"/>
            <a:ext cx="4673600" cy="3505200"/>
          </a:xfrm>
          <a:prstGeom prst="rect">
            <a:avLst/>
          </a:prstGeom>
          <a:noFill/>
          <a:ln w="9525">
            <a:noFill/>
            <a:miter lim="800000"/>
            <a:headEnd/>
            <a:tailEnd/>
          </a:ln>
        </p:spPr>
      </p:pic>
      <p:pic>
        <p:nvPicPr>
          <p:cNvPr id="27652" name="Picture 4" descr="IMG_0043.jpg"/>
          <p:cNvPicPr>
            <a:picLocks noChangeAspect="1"/>
          </p:cNvPicPr>
          <p:nvPr/>
        </p:nvPicPr>
        <p:blipFill>
          <a:blip r:embed="rId3" cstate="print"/>
          <a:srcRect/>
          <a:stretch>
            <a:fillRect/>
          </a:stretch>
        </p:blipFill>
        <p:spPr bwMode="auto">
          <a:xfrm>
            <a:off x="4318000" y="3238500"/>
            <a:ext cx="4826000" cy="3619500"/>
          </a:xfrm>
          <a:prstGeom prst="rect">
            <a:avLst/>
          </a:prstGeom>
          <a:noFill/>
          <a:ln w="9525">
            <a:noFill/>
            <a:miter lim="800000"/>
            <a:headEnd/>
            <a:tailEnd/>
          </a:ln>
        </p:spPr>
      </p:pic>
      <p:sp>
        <p:nvSpPr>
          <p:cNvPr id="27653" name="Rectangle 5"/>
          <p:cNvSpPr>
            <a:spLocks noChangeArrowheads="1"/>
          </p:cNvSpPr>
          <p:nvPr/>
        </p:nvSpPr>
        <p:spPr bwMode="auto">
          <a:xfrm>
            <a:off x="0" y="2286000"/>
            <a:ext cx="2057400" cy="646113"/>
          </a:xfrm>
          <a:prstGeom prst="rect">
            <a:avLst/>
          </a:prstGeom>
          <a:noFill/>
          <a:ln w="9525">
            <a:noFill/>
            <a:miter lim="800000"/>
            <a:headEnd/>
            <a:tailEnd/>
          </a:ln>
        </p:spPr>
        <p:txBody>
          <a:bodyPr>
            <a:spAutoFit/>
          </a:bodyPr>
          <a:lstStyle/>
          <a:p>
            <a:r>
              <a:rPr lang="en-US" dirty="0">
                <a:solidFill>
                  <a:srgbClr val="FFFF00"/>
                </a:solidFill>
              </a:rPr>
              <a:t>Weeping vertical wall joint</a:t>
            </a:r>
          </a:p>
        </p:txBody>
      </p:sp>
      <p:sp>
        <p:nvSpPr>
          <p:cNvPr id="27654" name="Rectangle 6"/>
          <p:cNvSpPr>
            <a:spLocks noChangeArrowheads="1"/>
          </p:cNvSpPr>
          <p:nvPr/>
        </p:nvSpPr>
        <p:spPr bwMode="auto">
          <a:xfrm>
            <a:off x="4343400" y="3276600"/>
            <a:ext cx="2057400" cy="923925"/>
          </a:xfrm>
          <a:prstGeom prst="rect">
            <a:avLst/>
          </a:prstGeom>
          <a:noFill/>
          <a:ln w="9525">
            <a:noFill/>
            <a:miter lim="800000"/>
            <a:headEnd/>
            <a:tailEnd/>
          </a:ln>
        </p:spPr>
        <p:txBody>
          <a:bodyPr>
            <a:spAutoFit/>
          </a:bodyPr>
          <a:lstStyle/>
          <a:p>
            <a:r>
              <a:rPr lang="en-US" dirty="0">
                <a:solidFill>
                  <a:srgbClr val="FFFF00"/>
                </a:solidFill>
              </a:rPr>
              <a:t>Eroded asphalt lining exposing the brick floor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#10 – East Levee Culvert South of Arch Ave (48” RCP/CMP)</a:t>
            </a:r>
            <a:endParaRPr lang="en-US" sz="3200" dirty="0"/>
          </a:p>
        </p:txBody>
      </p:sp>
      <p:sp>
        <p:nvSpPr>
          <p:cNvPr id="28674" name="Content Placeholder 1"/>
          <p:cNvSpPr>
            <a:spLocks noGrp="1"/>
          </p:cNvSpPr>
          <p:nvPr>
            <p:ph idx="1"/>
          </p:nvPr>
        </p:nvSpPr>
        <p:spPr/>
        <p:txBody>
          <a:bodyPr/>
          <a:lstStyle/>
          <a:p>
            <a:r>
              <a:rPr lang="en-US" sz="2800" dirty="0" smtClean="0"/>
              <a:t>Further investigation is required to determine whether replacement or repair of all or a portion of the pipe is appropriate. The CMP section is in the poorest condition with severe corrosion, missing material at the invert and deflection noted. The RCP section shows signs of settlement that may be due to the poor condition of the upstream CMP section.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3" descr="Pipe 46 55.jpg"/>
          <p:cNvPicPr>
            <a:picLocks noGrp="1" noChangeAspect="1"/>
          </p:cNvPicPr>
          <p:nvPr isPhoto="1"/>
        </p:nvPicPr>
        <p:blipFill>
          <a:blip r:embed="rId2" cstate="print"/>
          <a:srcRect/>
          <a:stretch>
            <a:fillRect/>
          </a:stretch>
        </p:blipFill>
        <p:spPr bwMode="auto">
          <a:xfrm>
            <a:off x="0" y="1981200"/>
            <a:ext cx="5486400" cy="41148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defRPr/>
            </a:pPr>
            <a:r>
              <a:rPr lang="en-US" sz="3200" dirty="0" smtClean="0"/>
              <a:t>Penetration #10 – East Levee Culvert South of Arch Ave (48” RCP/CMP)</a:t>
            </a:r>
            <a:endParaRPr lang="en-US" sz="3200" dirty="0"/>
          </a:p>
        </p:txBody>
      </p:sp>
      <p:pic>
        <p:nvPicPr>
          <p:cNvPr id="29700" name="Picture 5" descr="Pipe 46 down 89leak2.jpg"/>
          <p:cNvPicPr>
            <a:picLocks noGrp="1" noChangeAspect="1"/>
          </p:cNvPicPr>
          <p:nvPr isPhoto="1"/>
        </p:nvPicPr>
        <p:blipFill>
          <a:blip r:embed="rId3" cstate="print"/>
          <a:srcRect/>
          <a:stretch>
            <a:fillRect/>
          </a:stretch>
        </p:blipFill>
        <p:spPr bwMode="auto">
          <a:xfrm>
            <a:off x="4648200" y="2819400"/>
            <a:ext cx="4343400" cy="3886200"/>
          </a:xfrm>
          <a:prstGeom prst="rect">
            <a:avLst/>
          </a:prstGeom>
          <a:noFill/>
          <a:ln w="9525">
            <a:noFill/>
            <a:miter lim="800000"/>
            <a:headEnd/>
            <a:tailEnd/>
          </a:ln>
        </p:spPr>
      </p:pic>
      <p:cxnSp>
        <p:nvCxnSpPr>
          <p:cNvPr id="7" name="Straight Arrow Connector 6"/>
          <p:cNvCxnSpPr/>
          <p:nvPr/>
        </p:nvCxnSpPr>
        <p:spPr>
          <a:xfrm rot="5400000" flipH="1" flipV="1">
            <a:off x="5486400" y="5181600"/>
            <a:ext cx="1524000" cy="4572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702" name="TextBox 7"/>
          <p:cNvSpPr txBox="1">
            <a:spLocks noChangeArrowheads="1"/>
          </p:cNvSpPr>
          <p:nvPr/>
        </p:nvSpPr>
        <p:spPr bwMode="auto">
          <a:xfrm>
            <a:off x="4648200" y="6096000"/>
            <a:ext cx="3048000" cy="646113"/>
          </a:xfrm>
          <a:prstGeom prst="rect">
            <a:avLst/>
          </a:prstGeom>
          <a:noFill/>
          <a:ln w="9525">
            <a:noFill/>
            <a:miter lim="800000"/>
            <a:headEnd/>
            <a:tailEnd/>
          </a:ln>
        </p:spPr>
        <p:txBody>
          <a:bodyPr>
            <a:spAutoFit/>
          </a:bodyPr>
          <a:lstStyle/>
          <a:p>
            <a:r>
              <a:rPr lang="en-US" dirty="0">
                <a:solidFill>
                  <a:srgbClr val="FFFF00"/>
                </a:solidFill>
              </a:rPr>
              <a:t>Water coming in past flap at approx. 7o’clock</a:t>
            </a:r>
          </a:p>
        </p:txBody>
      </p:sp>
      <p:sp>
        <p:nvSpPr>
          <p:cNvPr id="8" name="TextBox 5"/>
          <p:cNvSpPr txBox="1">
            <a:spLocks noChangeArrowheads="1"/>
          </p:cNvSpPr>
          <p:nvPr/>
        </p:nvSpPr>
        <p:spPr bwMode="auto">
          <a:xfrm>
            <a:off x="152400" y="2057400"/>
            <a:ext cx="3886200" cy="369332"/>
          </a:xfrm>
          <a:prstGeom prst="rect">
            <a:avLst/>
          </a:prstGeom>
          <a:noFill/>
          <a:ln w="9525">
            <a:noFill/>
            <a:miter lim="800000"/>
            <a:headEnd/>
            <a:tailEnd/>
          </a:ln>
        </p:spPr>
        <p:txBody>
          <a:bodyPr wrap="square">
            <a:spAutoFit/>
          </a:bodyPr>
          <a:lstStyle/>
          <a:p>
            <a:r>
              <a:rPr lang="en-US" dirty="0" smtClean="0">
                <a:solidFill>
                  <a:srgbClr val="FFFF00"/>
                </a:solidFill>
              </a:rPr>
              <a:t>@ 55.4’ Invert rusted out</a:t>
            </a:r>
            <a:endParaRPr lang="en-US"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Penetration #11 – Brookfield Sewer Siphon (24”, 14”, &amp; 20” DIP)</a:t>
            </a:r>
            <a:endParaRPr lang="en-US" sz="2800" dirty="0"/>
          </a:p>
        </p:txBody>
      </p:sp>
      <p:sp>
        <p:nvSpPr>
          <p:cNvPr id="30722" name="Content Placeholder 1"/>
          <p:cNvSpPr>
            <a:spLocks noGrp="1"/>
          </p:cNvSpPr>
          <p:nvPr>
            <p:ph idx="1"/>
          </p:nvPr>
        </p:nvSpPr>
        <p:spPr>
          <a:xfrm>
            <a:off x="457200" y="1752600"/>
            <a:ext cx="8229600" cy="3886201"/>
          </a:xfrm>
        </p:spPr>
        <p:txBody>
          <a:bodyPr/>
          <a:lstStyle/>
          <a:p>
            <a:r>
              <a:rPr lang="en-US" sz="2400" dirty="0" smtClean="0"/>
              <a:t>Positive cutoffs (gate valves or other cut-off valves) for these siphons were not present and should be installed.  The pipes were in “Fair” condition and do not need replaced or repaired at this time.</a:t>
            </a:r>
          </a:p>
        </p:txBody>
      </p:sp>
      <p:pic>
        <p:nvPicPr>
          <p:cNvPr id="30724" name="Picture 4" descr="Siphon 48 2.9.jpg"/>
          <p:cNvPicPr>
            <a:picLocks noChangeAspect="1"/>
          </p:cNvPicPr>
          <p:nvPr/>
        </p:nvPicPr>
        <p:blipFill>
          <a:blip r:embed="rId2" cstate="print"/>
          <a:srcRect/>
          <a:stretch>
            <a:fillRect/>
          </a:stretch>
        </p:blipFill>
        <p:spPr bwMode="auto">
          <a:xfrm>
            <a:off x="4368800" y="3200400"/>
            <a:ext cx="4622800" cy="3467100"/>
          </a:xfrm>
          <a:prstGeom prst="rect">
            <a:avLst/>
          </a:prstGeom>
          <a:noFill/>
          <a:ln w="9525">
            <a:noFill/>
            <a:miter lim="800000"/>
            <a:headEnd/>
            <a:tailEnd/>
          </a:ln>
        </p:spPr>
      </p:pic>
      <p:pic>
        <p:nvPicPr>
          <p:cNvPr id="30725" name="Picture 5" descr="IMGP5619.JPG"/>
          <p:cNvPicPr>
            <a:picLocks noGrp="1" noChangeAspect="1"/>
          </p:cNvPicPr>
          <p:nvPr isPhoto="1"/>
        </p:nvPicPr>
        <p:blipFill>
          <a:blip r:embed="rId3" cstate="print"/>
          <a:srcRect/>
          <a:stretch>
            <a:fillRect/>
          </a:stretch>
        </p:blipFill>
        <p:spPr bwMode="auto">
          <a:xfrm>
            <a:off x="152400" y="3200400"/>
            <a:ext cx="4165600" cy="3124200"/>
          </a:xfrm>
          <a:prstGeom prst="rect">
            <a:avLst/>
          </a:prstGeom>
          <a:noFill/>
          <a:ln w="9525">
            <a:noFill/>
            <a:miter lim="800000"/>
            <a:headEnd/>
            <a:tailEnd/>
          </a:ln>
        </p:spPr>
      </p:pic>
      <p:cxnSp>
        <p:nvCxnSpPr>
          <p:cNvPr id="7" name="Straight Arrow Connector 6"/>
          <p:cNvCxnSpPr/>
          <p:nvPr/>
        </p:nvCxnSpPr>
        <p:spPr>
          <a:xfrm flipV="1">
            <a:off x="1371600" y="4343400"/>
            <a:ext cx="1219200" cy="304800"/>
          </a:xfrm>
          <a:prstGeom prst="straightConnector1">
            <a:avLst/>
          </a:prstGeom>
          <a:ln w="19050">
            <a:solidFill>
              <a:srgbClr val="F8F2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5105400"/>
            <a:ext cx="1447800" cy="609600"/>
          </a:xfrm>
          <a:prstGeom prst="straightConnector1">
            <a:avLst/>
          </a:prstGeom>
          <a:ln w="19050">
            <a:solidFill>
              <a:srgbClr val="F8F200"/>
            </a:solidFill>
            <a:tailEnd type="arrow"/>
          </a:ln>
        </p:spPr>
        <p:style>
          <a:lnRef idx="1">
            <a:schemeClr val="accent1"/>
          </a:lnRef>
          <a:fillRef idx="0">
            <a:schemeClr val="accent1"/>
          </a:fillRef>
          <a:effectRef idx="0">
            <a:schemeClr val="accent1"/>
          </a:effectRef>
          <a:fontRef idx="minor">
            <a:schemeClr val="tx1"/>
          </a:fontRef>
        </p:style>
      </p:cxnSp>
      <p:sp>
        <p:nvSpPr>
          <p:cNvPr id="30728" name="TextBox 8"/>
          <p:cNvSpPr txBox="1">
            <a:spLocks noChangeArrowheads="1"/>
          </p:cNvSpPr>
          <p:nvPr/>
        </p:nvSpPr>
        <p:spPr bwMode="auto">
          <a:xfrm>
            <a:off x="228600" y="4572000"/>
            <a:ext cx="1143000" cy="646113"/>
          </a:xfrm>
          <a:prstGeom prst="rect">
            <a:avLst/>
          </a:prstGeom>
          <a:noFill/>
          <a:ln w="9525">
            <a:noFill/>
            <a:miter lim="800000"/>
            <a:headEnd/>
            <a:tailEnd/>
          </a:ln>
        </p:spPr>
        <p:txBody>
          <a:bodyPr>
            <a:spAutoFit/>
          </a:bodyPr>
          <a:lstStyle/>
          <a:p>
            <a:r>
              <a:rPr lang="en-US" dirty="0">
                <a:solidFill>
                  <a:srgbClr val="FFFF00"/>
                </a:solidFill>
              </a:rPr>
              <a:t>Flow diversion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#12 – Wooster Sewer Siphon (18”, 10’ &amp; 15” DIP)</a:t>
            </a:r>
            <a:endParaRPr lang="en-US" sz="3200" dirty="0"/>
          </a:p>
        </p:txBody>
      </p:sp>
      <p:sp>
        <p:nvSpPr>
          <p:cNvPr id="31746" name="Content Placeholder 1"/>
          <p:cNvSpPr>
            <a:spLocks noGrp="1"/>
          </p:cNvSpPr>
          <p:nvPr>
            <p:ph idx="1"/>
          </p:nvPr>
        </p:nvSpPr>
        <p:spPr/>
        <p:txBody>
          <a:bodyPr/>
          <a:lstStyle/>
          <a:p>
            <a:r>
              <a:rPr lang="en-US" sz="2400" dirty="0" smtClean="0"/>
              <a:t>Gate valves for the 10” and 15” pipes were frozen mid position, the gate valve for the 18” pipe was difficult to turn. The 10” and 15” pipes could not be inspected. The 18” pipe was severely corroded above the waterline. Due to the limited inspection and the poor condition of the pipe that was inspected, and the difficulties of maintaining and inspecting the siphons, consideration of replacing the siphon with a pump station should be weighed versus repairing/replacing the siphons. A more detailed engineering analysis should be conducted to determine how to best address these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44000" cy="990600"/>
          </a:xfrm>
        </p:spPr>
        <p:txBody>
          <a:bodyPr>
            <a:normAutofit/>
          </a:bodyPr>
          <a:lstStyle/>
          <a:p>
            <a:pPr>
              <a:defRPr/>
            </a:pPr>
            <a:r>
              <a:rPr lang="en-US" sz="3200" dirty="0" smtClean="0"/>
              <a:t>#12 – Wooster Sewer Siphon (18”, 10’ &amp; 15” DIP)</a:t>
            </a:r>
            <a:endParaRPr lang="en-US" sz="3200" dirty="0"/>
          </a:p>
        </p:txBody>
      </p:sp>
      <p:pic>
        <p:nvPicPr>
          <p:cNvPr id="32771" name="Picture 3" descr="2.0.jpg"/>
          <p:cNvPicPr>
            <a:picLocks noChangeAspect="1"/>
          </p:cNvPicPr>
          <p:nvPr/>
        </p:nvPicPr>
        <p:blipFill>
          <a:blip r:embed="rId2" cstate="print"/>
          <a:srcRect/>
          <a:stretch>
            <a:fillRect/>
          </a:stretch>
        </p:blipFill>
        <p:spPr bwMode="auto">
          <a:xfrm>
            <a:off x="3810000" y="2971800"/>
            <a:ext cx="5181600" cy="3886200"/>
          </a:xfrm>
          <a:prstGeom prst="rect">
            <a:avLst/>
          </a:prstGeom>
          <a:noFill/>
          <a:ln w="9525">
            <a:noFill/>
            <a:miter lim="800000"/>
            <a:headEnd/>
            <a:tailEnd/>
          </a:ln>
        </p:spPr>
      </p:pic>
      <p:sp>
        <p:nvSpPr>
          <p:cNvPr id="32772" name="TextBox 4"/>
          <p:cNvSpPr txBox="1">
            <a:spLocks noChangeArrowheads="1"/>
          </p:cNvSpPr>
          <p:nvPr/>
        </p:nvSpPr>
        <p:spPr bwMode="auto">
          <a:xfrm>
            <a:off x="5943600" y="6488112"/>
            <a:ext cx="3048000" cy="369888"/>
          </a:xfrm>
          <a:prstGeom prst="rect">
            <a:avLst/>
          </a:prstGeom>
          <a:noFill/>
          <a:ln w="9525">
            <a:noFill/>
            <a:miter lim="800000"/>
            <a:headEnd/>
            <a:tailEnd/>
          </a:ln>
        </p:spPr>
        <p:txBody>
          <a:bodyPr>
            <a:spAutoFit/>
          </a:bodyPr>
          <a:lstStyle/>
          <a:p>
            <a:r>
              <a:rPr lang="en-US" dirty="0">
                <a:solidFill>
                  <a:srgbClr val="FFFF00"/>
                </a:solidFill>
              </a:rPr>
              <a:t>Broken bell in crown of pipe</a:t>
            </a:r>
          </a:p>
        </p:txBody>
      </p:sp>
      <p:pic>
        <p:nvPicPr>
          <p:cNvPr id="32773" name="Picture 5" descr="woosterRE-3.bmp"/>
          <p:cNvPicPr>
            <a:picLocks noGrp="1" noChangeAspect="1"/>
          </p:cNvPicPr>
          <p:nvPr isPhoto="1"/>
        </p:nvPicPr>
        <p:blipFill>
          <a:blip r:embed="rId3" cstate="print"/>
          <a:srcRect/>
          <a:stretch>
            <a:fillRect/>
          </a:stretch>
        </p:blipFill>
        <p:spPr bwMode="auto">
          <a:xfrm>
            <a:off x="152400" y="1600200"/>
            <a:ext cx="5080000" cy="3810000"/>
          </a:xfrm>
          <a:prstGeom prst="rect">
            <a:avLst/>
          </a:prstGeom>
          <a:noFill/>
          <a:ln w="9525">
            <a:noFill/>
            <a:miter lim="800000"/>
            <a:headEnd/>
            <a:tailEnd/>
          </a:ln>
        </p:spPr>
      </p:pic>
      <p:sp>
        <p:nvSpPr>
          <p:cNvPr id="32774" name="TextBox 6"/>
          <p:cNvSpPr txBox="1">
            <a:spLocks noChangeArrowheads="1"/>
          </p:cNvSpPr>
          <p:nvPr/>
        </p:nvSpPr>
        <p:spPr bwMode="auto">
          <a:xfrm>
            <a:off x="152400" y="5029200"/>
            <a:ext cx="4419600" cy="369332"/>
          </a:xfrm>
          <a:prstGeom prst="rect">
            <a:avLst/>
          </a:prstGeom>
          <a:noFill/>
          <a:ln w="9525">
            <a:noFill/>
            <a:miter lim="800000"/>
            <a:headEnd/>
            <a:tailEnd/>
          </a:ln>
        </p:spPr>
        <p:txBody>
          <a:bodyPr wrap="square">
            <a:spAutoFit/>
          </a:bodyPr>
          <a:lstStyle/>
          <a:p>
            <a:r>
              <a:rPr lang="en-US" dirty="0" smtClean="0">
                <a:solidFill>
                  <a:srgbClr val="FFFF00"/>
                </a:solidFill>
              </a:rPr>
              <a:t>3.5 ft-looking </a:t>
            </a:r>
            <a:r>
              <a:rPr lang="en-US" dirty="0">
                <a:solidFill>
                  <a:srgbClr val="FFFF00"/>
                </a:solidFill>
              </a:rPr>
              <a:t>up at corroded gate valve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Outbrief Outline</a:t>
            </a:r>
            <a:endParaRPr lang="en-US" dirty="0"/>
          </a:p>
        </p:txBody>
      </p:sp>
      <p:sp>
        <p:nvSpPr>
          <p:cNvPr id="10242" name="Content Placeholder 1"/>
          <p:cNvSpPr>
            <a:spLocks noGrp="1"/>
          </p:cNvSpPr>
          <p:nvPr>
            <p:ph idx="1"/>
          </p:nvPr>
        </p:nvSpPr>
        <p:spPr/>
        <p:txBody>
          <a:bodyPr/>
          <a:lstStyle/>
          <a:p>
            <a:pPr>
              <a:spcAft>
                <a:spcPts val="1200"/>
              </a:spcAft>
            </a:pPr>
            <a:r>
              <a:rPr lang="en-US" dirty="0" smtClean="0"/>
              <a:t>Report and </a:t>
            </a:r>
            <a:r>
              <a:rPr lang="en-US" dirty="0" err="1" smtClean="0"/>
              <a:t>Outbrief</a:t>
            </a:r>
            <a:r>
              <a:rPr lang="en-US" dirty="0" smtClean="0"/>
              <a:t> Purpose</a:t>
            </a:r>
          </a:p>
          <a:p>
            <a:pPr>
              <a:spcAft>
                <a:spcPts val="1200"/>
              </a:spcAft>
            </a:pPr>
            <a:r>
              <a:rPr lang="en-US" dirty="0" smtClean="0"/>
              <a:t>Inspection and Report Dates</a:t>
            </a:r>
          </a:p>
          <a:p>
            <a:pPr>
              <a:spcAft>
                <a:spcPts val="1200"/>
              </a:spcAft>
            </a:pPr>
            <a:r>
              <a:rPr lang="en-US" dirty="0" smtClean="0"/>
              <a:t>Issues to Address to Meet FEMA Certification Requirements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#13 – Tuscarawas Sewer Siphon   (8” &amp; 10” VCP)</a:t>
            </a:r>
            <a:endParaRPr lang="en-US" sz="3200" dirty="0"/>
          </a:p>
        </p:txBody>
      </p:sp>
      <p:sp>
        <p:nvSpPr>
          <p:cNvPr id="33794" name="Content Placeholder 1"/>
          <p:cNvSpPr>
            <a:spLocks noGrp="1"/>
          </p:cNvSpPr>
          <p:nvPr>
            <p:ph idx="1"/>
          </p:nvPr>
        </p:nvSpPr>
        <p:spPr/>
        <p:txBody>
          <a:bodyPr/>
          <a:lstStyle/>
          <a:p>
            <a:r>
              <a:rPr lang="en-US" sz="2400" dirty="0" smtClean="0"/>
              <a:t>Gate valves were broken on both pipes and the diversion board on the inlet was rotted through. Metal pipe at gate valves severely corroded. Significant offset/and or debris build up at outlet of the 8” pipe and several offset joints in the 10” pipe were observed. Due to the poor conditions of the pipes and the difficulties of maintaining and inspecting the siphons, consideration of replacing the siphon with a pump station should be weighed versus repairing/replacing the siphons. A more detailed engineering analysis should be conducted to determine how to best address these issues.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44000" cy="533400"/>
          </a:xfrm>
        </p:spPr>
        <p:txBody>
          <a:bodyPr>
            <a:normAutofit/>
          </a:bodyPr>
          <a:lstStyle/>
          <a:p>
            <a:pPr>
              <a:defRPr/>
            </a:pPr>
            <a:r>
              <a:rPr lang="en-US" sz="2400" dirty="0" smtClean="0"/>
              <a:t>Penetration #13 – Tuscarawas Sewer Siphon   (8” &amp; 10” VCP)</a:t>
            </a:r>
            <a:endParaRPr lang="en-US" sz="2400" dirty="0"/>
          </a:p>
        </p:txBody>
      </p:sp>
      <p:pic>
        <p:nvPicPr>
          <p:cNvPr id="34819" name="Picture 5" descr="tusc-8in.bmp"/>
          <p:cNvPicPr>
            <a:picLocks noGrp="1" noChangeAspect="1"/>
          </p:cNvPicPr>
          <p:nvPr isPhoto="1"/>
        </p:nvPicPr>
        <p:blipFill>
          <a:blip r:embed="rId2" cstate="print"/>
          <a:srcRect/>
          <a:stretch>
            <a:fillRect/>
          </a:stretch>
        </p:blipFill>
        <p:spPr bwMode="auto">
          <a:xfrm>
            <a:off x="152400" y="1447800"/>
            <a:ext cx="5105400" cy="3829050"/>
          </a:xfrm>
          <a:prstGeom prst="rect">
            <a:avLst/>
          </a:prstGeom>
          <a:noFill/>
          <a:ln w="9525">
            <a:noFill/>
            <a:miter lim="800000"/>
            <a:headEnd/>
            <a:tailEnd/>
          </a:ln>
        </p:spPr>
      </p:pic>
      <p:sp>
        <p:nvSpPr>
          <p:cNvPr id="34820" name="TextBox 6"/>
          <p:cNvSpPr txBox="1">
            <a:spLocks noChangeArrowheads="1"/>
          </p:cNvSpPr>
          <p:nvPr/>
        </p:nvSpPr>
        <p:spPr bwMode="auto">
          <a:xfrm>
            <a:off x="228600" y="4876800"/>
            <a:ext cx="3276600" cy="369888"/>
          </a:xfrm>
          <a:prstGeom prst="rect">
            <a:avLst/>
          </a:prstGeom>
          <a:noFill/>
          <a:ln w="9525">
            <a:noFill/>
            <a:miter lim="800000"/>
            <a:headEnd/>
            <a:tailEnd/>
          </a:ln>
        </p:spPr>
        <p:txBody>
          <a:bodyPr>
            <a:spAutoFit/>
          </a:bodyPr>
          <a:lstStyle/>
          <a:p>
            <a:r>
              <a:rPr lang="en-US" dirty="0">
                <a:solidFill>
                  <a:srgbClr val="FF0000"/>
                </a:solidFill>
              </a:rPr>
              <a:t>Severe offset joint at 8” outlet</a:t>
            </a:r>
          </a:p>
        </p:txBody>
      </p:sp>
      <p:pic>
        <p:nvPicPr>
          <p:cNvPr id="34821" name="Picture 3" descr="27ftrock.jpg"/>
          <p:cNvPicPr>
            <a:picLocks noChangeAspect="1"/>
          </p:cNvPicPr>
          <p:nvPr/>
        </p:nvPicPr>
        <p:blipFill>
          <a:blip r:embed="rId3" cstate="print"/>
          <a:srcRect/>
          <a:stretch>
            <a:fillRect/>
          </a:stretch>
        </p:blipFill>
        <p:spPr bwMode="auto">
          <a:xfrm>
            <a:off x="4343400" y="3219450"/>
            <a:ext cx="4546600" cy="3409950"/>
          </a:xfrm>
          <a:prstGeom prst="rect">
            <a:avLst/>
          </a:prstGeom>
          <a:noFill/>
          <a:ln w="9525">
            <a:noFill/>
            <a:miter lim="800000"/>
            <a:headEnd/>
            <a:tailEnd/>
          </a:ln>
        </p:spPr>
      </p:pic>
      <p:sp>
        <p:nvSpPr>
          <p:cNvPr id="34822" name="TextBox 4"/>
          <p:cNvSpPr txBox="1">
            <a:spLocks noChangeArrowheads="1"/>
          </p:cNvSpPr>
          <p:nvPr/>
        </p:nvSpPr>
        <p:spPr bwMode="auto">
          <a:xfrm>
            <a:off x="5029200" y="3276600"/>
            <a:ext cx="1295400" cy="369888"/>
          </a:xfrm>
          <a:prstGeom prst="rect">
            <a:avLst/>
          </a:prstGeom>
          <a:noFill/>
          <a:ln w="9525">
            <a:noFill/>
            <a:miter lim="800000"/>
            <a:headEnd/>
            <a:tailEnd/>
          </a:ln>
        </p:spPr>
        <p:txBody>
          <a:bodyPr>
            <a:spAutoFit/>
          </a:bodyPr>
          <a:lstStyle/>
          <a:p>
            <a:r>
              <a:rPr lang="en-US" dirty="0">
                <a:solidFill>
                  <a:srgbClr val="F8F200"/>
                </a:solidFill>
              </a:rPr>
              <a:t>Offset joint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Erosion </a:t>
            </a:r>
            <a:r>
              <a:rPr lang="en-US" dirty="0" smtClean="0">
                <a:solidFill>
                  <a:srgbClr val="FF0000"/>
                </a:solidFill>
              </a:rPr>
              <a:t>(COE)</a:t>
            </a:r>
            <a:endParaRPr lang="en-US" dirty="0">
              <a:solidFill>
                <a:srgbClr val="FF0000"/>
              </a:solidFill>
            </a:endParaRPr>
          </a:p>
        </p:txBody>
      </p:sp>
      <p:sp>
        <p:nvSpPr>
          <p:cNvPr id="14338" name="Content Placeholder 1"/>
          <p:cNvSpPr>
            <a:spLocks noGrp="1"/>
          </p:cNvSpPr>
          <p:nvPr>
            <p:ph idx="1"/>
          </p:nvPr>
        </p:nvSpPr>
        <p:spPr/>
        <p:txBody>
          <a:bodyPr/>
          <a:lstStyle/>
          <a:p>
            <a:r>
              <a:rPr lang="en-US" dirty="0" smtClean="0"/>
              <a:t>East Levee:  </a:t>
            </a:r>
          </a:p>
          <a:p>
            <a:pPr lvl="1"/>
            <a:r>
              <a:rPr lang="en-US" dirty="0" smtClean="0"/>
              <a:t>650 feet upstream and downstream of the Walnut Road Bridge. </a:t>
            </a:r>
          </a:p>
          <a:p>
            <a:pPr lvl="1"/>
            <a:r>
              <a:rPr lang="en-US" dirty="0" smtClean="0"/>
              <a:t>250 feet of levee immediately downstream of the existing stone slope protection across from West Sippo Creek.  </a:t>
            </a:r>
          </a:p>
          <a:p>
            <a:pPr lvl="1"/>
            <a:r>
              <a:rPr lang="en-US" dirty="0" smtClean="0"/>
              <a:t>Existing stone slope protection across from West Sippo Creek (approximately 250 feet in length) should be repaired and replenished.  </a:t>
            </a:r>
          </a:p>
          <a:p>
            <a:pPr>
              <a:buFont typeface="Wingdings 3" pitchFamily="18" charset="2"/>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Massillon_Inspection_092209_ 064.jpg"/>
          <p:cNvPicPr>
            <a:picLocks noChangeAspect="1"/>
          </p:cNvPicPr>
          <p:nvPr/>
        </p:nvPicPr>
        <p:blipFill>
          <a:blip r:embed="rId2" cstate="print"/>
          <a:srcRect/>
          <a:stretch>
            <a:fillRect/>
          </a:stretch>
        </p:blipFill>
        <p:spPr bwMode="auto">
          <a:xfrm>
            <a:off x="533400" y="1295400"/>
            <a:ext cx="3981450" cy="5308600"/>
          </a:xfrm>
          <a:prstGeom prst="rect">
            <a:avLst/>
          </a:prstGeom>
          <a:noFill/>
          <a:ln w="9525">
            <a:noFill/>
            <a:miter lim="800000"/>
            <a:headEnd/>
            <a:tailEnd/>
          </a:ln>
        </p:spPr>
      </p:pic>
      <p:pic>
        <p:nvPicPr>
          <p:cNvPr id="15362" name="Content Placeholder 3" descr="Massillon_Inspection_092209_ 062.jpg"/>
          <p:cNvPicPr>
            <a:picLocks noGrp="1" noChangeAspect="1"/>
          </p:cNvPicPr>
          <p:nvPr>
            <p:ph idx="1"/>
          </p:nvPr>
        </p:nvPicPr>
        <p:blipFill>
          <a:blip r:embed="rId3" cstate="print"/>
          <a:srcRect/>
          <a:stretch>
            <a:fillRect/>
          </a:stretch>
        </p:blipFill>
        <p:spPr>
          <a:xfrm>
            <a:off x="5181600" y="685800"/>
            <a:ext cx="3308350" cy="2481263"/>
          </a:xfrm>
        </p:spPr>
      </p:pic>
      <p:sp>
        <p:nvSpPr>
          <p:cNvPr id="3" name="Title 2"/>
          <p:cNvSpPr>
            <a:spLocks noGrp="1"/>
          </p:cNvSpPr>
          <p:nvPr>
            <p:ph type="title"/>
          </p:nvPr>
        </p:nvSpPr>
        <p:spPr>
          <a:xfrm>
            <a:off x="0" y="838200"/>
            <a:ext cx="6400800" cy="1143000"/>
          </a:xfrm>
        </p:spPr>
        <p:txBody>
          <a:bodyPr/>
          <a:lstStyle/>
          <a:p>
            <a:pPr>
              <a:defRPr/>
            </a:pPr>
            <a:r>
              <a:rPr lang="en-US" dirty="0" smtClean="0"/>
              <a:t>Erosion Photos</a:t>
            </a:r>
            <a:endParaRPr lang="en-US" dirty="0"/>
          </a:p>
        </p:txBody>
      </p:sp>
      <p:pic>
        <p:nvPicPr>
          <p:cNvPr id="15365" name="Picture 5" descr="Massillon_Inspection_092209_ 058.jpg"/>
          <p:cNvPicPr>
            <a:picLocks noChangeAspect="1"/>
          </p:cNvPicPr>
          <p:nvPr/>
        </p:nvPicPr>
        <p:blipFill>
          <a:blip r:embed="rId4" cstate="print"/>
          <a:srcRect/>
          <a:stretch>
            <a:fillRect/>
          </a:stretch>
        </p:blipFill>
        <p:spPr bwMode="auto">
          <a:xfrm>
            <a:off x="4648200" y="3200400"/>
            <a:ext cx="4368800" cy="3276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3" descr="Massillon_Inspection_092209_ 043.jpg"/>
          <p:cNvPicPr>
            <a:picLocks noChangeAspect="1"/>
          </p:cNvPicPr>
          <p:nvPr/>
        </p:nvPicPr>
        <p:blipFill>
          <a:blip r:embed="rId2" cstate="print"/>
          <a:srcRect/>
          <a:stretch>
            <a:fillRect/>
          </a:stretch>
        </p:blipFill>
        <p:spPr bwMode="auto">
          <a:xfrm>
            <a:off x="6400800" y="3124200"/>
            <a:ext cx="2590800" cy="3454400"/>
          </a:xfrm>
          <a:prstGeom prst="rect">
            <a:avLst/>
          </a:prstGeom>
          <a:noFill/>
          <a:ln w="9525">
            <a:noFill/>
            <a:miter lim="800000"/>
            <a:headEnd/>
            <a:tailEnd/>
          </a:ln>
        </p:spPr>
      </p:pic>
      <p:pic>
        <p:nvPicPr>
          <p:cNvPr id="17413" name="Picture 4" descr="Massillon_Inspection_092209_ 082.jpg"/>
          <p:cNvPicPr>
            <a:picLocks noChangeAspect="1"/>
          </p:cNvPicPr>
          <p:nvPr/>
        </p:nvPicPr>
        <p:blipFill>
          <a:blip r:embed="rId3" cstate="print"/>
          <a:srcRect/>
          <a:stretch>
            <a:fillRect/>
          </a:stretch>
        </p:blipFill>
        <p:spPr bwMode="auto">
          <a:xfrm>
            <a:off x="2133600" y="4343400"/>
            <a:ext cx="3505200" cy="2286000"/>
          </a:xfrm>
          <a:prstGeom prst="rect">
            <a:avLst/>
          </a:prstGeom>
          <a:noFill/>
          <a:ln w="9525">
            <a:noFill/>
            <a:miter lim="800000"/>
            <a:headEnd/>
            <a:tailEnd/>
          </a:ln>
        </p:spPr>
      </p:pic>
      <p:sp>
        <p:nvSpPr>
          <p:cNvPr id="3" name="Title 2"/>
          <p:cNvSpPr>
            <a:spLocks noGrp="1"/>
          </p:cNvSpPr>
          <p:nvPr>
            <p:ph type="title"/>
          </p:nvPr>
        </p:nvSpPr>
        <p:spPr>
          <a:xfrm>
            <a:off x="457200" y="838200"/>
            <a:ext cx="8229600" cy="1143000"/>
          </a:xfrm>
        </p:spPr>
        <p:txBody>
          <a:bodyPr/>
          <a:lstStyle/>
          <a:p>
            <a:pPr>
              <a:defRPr/>
            </a:pPr>
            <a:r>
              <a:rPr lang="en-US" dirty="0" smtClean="0"/>
              <a:t>Trees and Vegetation </a:t>
            </a:r>
            <a:r>
              <a:rPr lang="en-US" dirty="0" smtClean="0">
                <a:solidFill>
                  <a:srgbClr val="FF0000"/>
                </a:solidFill>
              </a:rPr>
              <a:t>(COE)</a:t>
            </a:r>
            <a:endParaRPr lang="en-US" dirty="0">
              <a:solidFill>
                <a:srgbClr val="FF0000"/>
              </a:solidFill>
            </a:endParaRPr>
          </a:p>
        </p:txBody>
      </p:sp>
      <p:sp>
        <p:nvSpPr>
          <p:cNvPr id="17410" name="Content Placeholder 1"/>
          <p:cNvSpPr>
            <a:spLocks noGrp="1"/>
          </p:cNvSpPr>
          <p:nvPr>
            <p:ph idx="1"/>
          </p:nvPr>
        </p:nvSpPr>
        <p:spPr>
          <a:xfrm>
            <a:off x="0" y="1905000"/>
            <a:ext cx="8077200" cy="3840163"/>
          </a:xfrm>
        </p:spPr>
        <p:txBody>
          <a:bodyPr/>
          <a:lstStyle/>
          <a:p>
            <a:r>
              <a:rPr lang="en-US" sz="2400" dirty="0" smtClean="0"/>
              <a:t>Remove trees and vegetation within the 15-foot wide vegetation-free zone of the levee</a:t>
            </a:r>
          </a:p>
          <a:p>
            <a:pPr marL="688975" lvl="1" indent="-296863"/>
            <a:r>
              <a:rPr lang="en-US" sz="2400" dirty="0" smtClean="0"/>
              <a:t>Landside of East and West Levees near control weir </a:t>
            </a:r>
          </a:p>
          <a:p>
            <a:pPr marL="688975" lvl="1" indent="-296863"/>
            <a:r>
              <a:rPr lang="en-US" sz="2400" dirty="0" smtClean="0"/>
              <a:t>Riverside and landside of upper portion of West Levee</a:t>
            </a:r>
          </a:p>
          <a:p>
            <a:pPr marL="688975" lvl="1" indent="-296863"/>
            <a:r>
              <a:rPr lang="en-US" sz="2400" dirty="0" smtClean="0"/>
              <a:t>Riverside of upper portion of East</a:t>
            </a:r>
          </a:p>
          <a:p>
            <a:pPr marL="688975" lvl="1" indent="-296863">
              <a:buNone/>
            </a:pPr>
            <a:r>
              <a:rPr lang="en-US" sz="2400" dirty="0" smtClean="0"/>
              <a:t>	Levee</a:t>
            </a:r>
          </a:p>
          <a:p>
            <a:pPr lvl="1">
              <a:buNone/>
            </a:pPr>
            <a:endParaRPr lang="en-US" dirty="0" smtClean="0"/>
          </a:p>
          <a:p>
            <a:pPr lvl="1">
              <a:buNone/>
            </a:pPr>
            <a:r>
              <a:rPr lang="en-US" dirty="0" smtClean="0"/>
              <a:t>   </a:t>
            </a:r>
          </a:p>
          <a:p>
            <a:pPr lvl="1">
              <a:buFont typeface="Verdana" pitchFamily="34" charset="0"/>
              <a:buNone/>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762000"/>
          </a:xfrm>
        </p:spPr>
        <p:txBody>
          <a:bodyPr/>
          <a:lstStyle/>
          <a:p>
            <a:pPr>
              <a:defRPr/>
            </a:pPr>
            <a:r>
              <a:rPr lang="en-US" dirty="0" smtClean="0"/>
              <a:t>Toe Drain Investigation </a:t>
            </a:r>
            <a:r>
              <a:rPr lang="en-US" dirty="0" smtClean="0">
                <a:solidFill>
                  <a:srgbClr val="FF0000"/>
                </a:solidFill>
              </a:rPr>
              <a:t>(COE)</a:t>
            </a:r>
            <a:r>
              <a:rPr lang="en-US" dirty="0" smtClean="0"/>
              <a:t> </a:t>
            </a:r>
            <a:endParaRPr lang="en-US" dirty="0"/>
          </a:p>
        </p:txBody>
      </p:sp>
      <p:sp>
        <p:nvSpPr>
          <p:cNvPr id="18434" name="Content Placeholder 1"/>
          <p:cNvSpPr>
            <a:spLocks noGrp="1"/>
          </p:cNvSpPr>
          <p:nvPr>
            <p:ph idx="1"/>
          </p:nvPr>
        </p:nvSpPr>
        <p:spPr>
          <a:xfrm>
            <a:off x="457200" y="1447801"/>
            <a:ext cx="8229600" cy="3886200"/>
          </a:xfrm>
        </p:spPr>
        <p:txBody>
          <a:bodyPr/>
          <a:lstStyle/>
          <a:p>
            <a:r>
              <a:rPr lang="en-US" dirty="0" smtClean="0"/>
              <a:t>Inspect and verify the condition of the toe drain along the landside toes of the East and West Levees</a:t>
            </a:r>
          </a:p>
        </p:txBody>
      </p:sp>
      <p:pic>
        <p:nvPicPr>
          <p:cNvPr id="77826" name="Picture 2"/>
          <p:cNvPicPr>
            <a:picLocks noChangeAspect="1" noChangeArrowheads="1"/>
          </p:cNvPicPr>
          <p:nvPr/>
        </p:nvPicPr>
        <p:blipFill>
          <a:blip r:embed="rId2" cstate="print"/>
          <a:srcRect/>
          <a:stretch>
            <a:fillRect/>
          </a:stretch>
        </p:blipFill>
        <p:spPr bwMode="auto">
          <a:xfrm>
            <a:off x="1143000" y="3048000"/>
            <a:ext cx="6553200" cy="3563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762000"/>
          </a:xfrm>
        </p:spPr>
        <p:txBody>
          <a:bodyPr/>
          <a:lstStyle/>
          <a:p>
            <a:pPr>
              <a:defRPr/>
            </a:pPr>
            <a:r>
              <a:rPr lang="en-US" dirty="0" smtClean="0"/>
              <a:t>Illegal Drains </a:t>
            </a:r>
            <a:r>
              <a:rPr lang="en-US" dirty="0" smtClean="0">
                <a:solidFill>
                  <a:srgbClr val="FF0000"/>
                </a:solidFill>
              </a:rPr>
              <a:t>(City)</a:t>
            </a:r>
            <a:endParaRPr lang="en-US" dirty="0">
              <a:solidFill>
                <a:srgbClr val="FF0000"/>
              </a:solidFill>
            </a:endParaRPr>
          </a:p>
        </p:txBody>
      </p:sp>
      <p:sp>
        <p:nvSpPr>
          <p:cNvPr id="16386" name="Content Placeholder 1"/>
          <p:cNvSpPr>
            <a:spLocks noGrp="1"/>
          </p:cNvSpPr>
          <p:nvPr>
            <p:ph idx="1"/>
          </p:nvPr>
        </p:nvSpPr>
        <p:spPr>
          <a:xfrm>
            <a:off x="457200" y="1447800"/>
            <a:ext cx="8229600" cy="4525963"/>
          </a:xfrm>
        </p:spPr>
        <p:txBody>
          <a:bodyPr/>
          <a:lstStyle/>
          <a:p>
            <a:r>
              <a:rPr lang="en-US" dirty="0" smtClean="0"/>
              <a:t>Remove/reroute two illegal industrial drains that are discharging water toward the landside toe of the west levee</a:t>
            </a:r>
          </a:p>
        </p:txBody>
      </p:sp>
      <p:pic>
        <p:nvPicPr>
          <p:cNvPr id="16388" name="Picture 5" descr="Massillon_Inspection_092309_ 048.jpg"/>
          <p:cNvPicPr>
            <a:picLocks noChangeAspect="1"/>
          </p:cNvPicPr>
          <p:nvPr/>
        </p:nvPicPr>
        <p:blipFill>
          <a:blip r:embed="rId2" cstate="print"/>
          <a:srcRect/>
          <a:stretch>
            <a:fillRect/>
          </a:stretch>
        </p:blipFill>
        <p:spPr bwMode="auto">
          <a:xfrm>
            <a:off x="4114800" y="2895600"/>
            <a:ext cx="4876800" cy="3657600"/>
          </a:xfrm>
          <a:prstGeom prst="rect">
            <a:avLst/>
          </a:prstGeom>
          <a:noFill/>
          <a:ln w="9525">
            <a:noFill/>
            <a:miter lim="800000"/>
            <a:headEnd/>
            <a:tailEnd/>
          </a:ln>
        </p:spPr>
      </p:pic>
      <p:pic>
        <p:nvPicPr>
          <p:cNvPr id="16389" name="Picture 4" descr="Massillon_Inspection_092309_ 047.jpg"/>
          <p:cNvPicPr>
            <a:picLocks noChangeAspect="1"/>
          </p:cNvPicPr>
          <p:nvPr/>
        </p:nvPicPr>
        <p:blipFill>
          <a:blip r:embed="rId3" cstate="print"/>
          <a:srcRect/>
          <a:stretch>
            <a:fillRect/>
          </a:stretch>
        </p:blipFill>
        <p:spPr bwMode="auto">
          <a:xfrm>
            <a:off x="304800" y="2895600"/>
            <a:ext cx="4876800" cy="365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295400"/>
          </a:xfrm>
        </p:spPr>
        <p:txBody>
          <a:bodyPr>
            <a:normAutofit/>
          </a:bodyPr>
          <a:lstStyle/>
          <a:p>
            <a:pPr>
              <a:defRPr/>
            </a:pPr>
            <a:r>
              <a:rPr lang="en-US" sz="3200" dirty="0" smtClean="0"/>
              <a:t>Minor and Supply/Procurement Issues on West Levee </a:t>
            </a:r>
            <a:r>
              <a:rPr lang="en-US" sz="3200" dirty="0" smtClean="0">
                <a:solidFill>
                  <a:srgbClr val="FF0000"/>
                </a:solidFill>
              </a:rPr>
              <a:t>(City)</a:t>
            </a:r>
            <a:endParaRPr lang="en-US" sz="3200" dirty="0">
              <a:solidFill>
                <a:srgbClr val="FF0000"/>
              </a:solidFill>
            </a:endParaRPr>
          </a:p>
        </p:txBody>
      </p:sp>
      <p:sp>
        <p:nvSpPr>
          <p:cNvPr id="35842" name="Content Placeholder 1"/>
          <p:cNvSpPr>
            <a:spLocks noGrp="1"/>
          </p:cNvSpPr>
          <p:nvPr>
            <p:ph idx="1"/>
          </p:nvPr>
        </p:nvSpPr>
        <p:spPr>
          <a:xfrm>
            <a:off x="152400" y="2209800"/>
            <a:ext cx="8763000" cy="3992562"/>
          </a:xfrm>
        </p:spPr>
        <p:txBody>
          <a:bodyPr/>
          <a:lstStyle/>
          <a:p>
            <a:pPr marL="457200" indent="0">
              <a:spcBef>
                <a:spcPts val="0"/>
              </a:spcBef>
              <a:buFont typeface="Wingdings 3" pitchFamily="18" charset="2"/>
              <a:buNone/>
            </a:pPr>
            <a:r>
              <a:rPr lang="en-US" sz="2400" dirty="0" smtClean="0"/>
              <a:t>The following issues on the upper portion of the West Levee (Levee Arm “B”) also need to be addressed prior to levee certification. However, these issues can be addressed with simple repairs or supply procurement.</a:t>
            </a:r>
          </a:p>
          <a:p>
            <a:pPr marL="457200" indent="0">
              <a:spcBef>
                <a:spcPts val="0"/>
              </a:spcBef>
              <a:buFont typeface="Wingdings 3" pitchFamily="18" charset="2"/>
              <a:buNone/>
            </a:pPr>
            <a:endParaRPr lang="en-US" sz="1200" dirty="0" smtClean="0"/>
          </a:p>
          <a:p>
            <a:pPr marL="685800" indent="-228600"/>
            <a:r>
              <a:rPr lang="en-US" sz="2000" dirty="0" smtClean="0"/>
              <a:t>Replace several warped wooden stop logs at the railroad closure structure</a:t>
            </a:r>
          </a:p>
          <a:p>
            <a:pPr marL="685800" indent="-228600"/>
            <a:r>
              <a:rPr lang="en-US" sz="2000" dirty="0" smtClean="0"/>
              <a:t>Replace deteriorated sandbags in the storage room</a:t>
            </a:r>
          </a:p>
          <a:p>
            <a:pPr marL="685800" indent="-228600"/>
            <a:r>
              <a:rPr lang="en-US" sz="2000" dirty="0" smtClean="0"/>
              <a:t>Replace missing ratchet for tightening rods/nuts</a:t>
            </a:r>
          </a:p>
          <a:p>
            <a:pPr marL="685800" indent="-228600"/>
            <a:r>
              <a:rPr lang="en-US" sz="2000" dirty="0" smtClean="0"/>
              <a:t>Replace missing caulking “Cinders” (about 10 bags required)</a:t>
            </a:r>
          </a:p>
          <a:p>
            <a:pPr marL="685800" indent="-228600"/>
            <a:r>
              <a:rPr lang="en-US" sz="2000" dirty="0" smtClean="0"/>
              <a:t>Ensure that the metal access door of the storage room can fully open</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229600" cy="1143000"/>
          </a:xfrm>
        </p:spPr>
        <p:txBody>
          <a:bodyPr/>
          <a:lstStyle/>
          <a:p>
            <a:pPr algn="ctr">
              <a:defRPr/>
            </a:pPr>
            <a:r>
              <a:rPr lang="en-US" dirty="0" smtClean="0"/>
              <a:t>Questions?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descr="FIG 8-20-Massillon_Int_Drng_Map_Location_sewers - Executive Summary - 2.jpg"/>
          <p:cNvPicPr>
            <a:picLocks noChangeAspect="1" noChangeArrowheads="1"/>
          </p:cNvPicPr>
          <p:nvPr/>
        </p:nvPicPr>
        <p:blipFill>
          <a:blip r:embed="rId2" cstate="print"/>
          <a:srcRect/>
          <a:stretch>
            <a:fillRect/>
          </a:stretch>
        </p:blipFill>
        <p:spPr bwMode="auto">
          <a:xfrm>
            <a:off x="-1" y="0"/>
            <a:ext cx="9112685" cy="685800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Report and Outbrief Purpose</a:t>
            </a:r>
            <a:endParaRPr lang="en-US" dirty="0"/>
          </a:p>
        </p:txBody>
      </p:sp>
      <p:sp>
        <p:nvSpPr>
          <p:cNvPr id="11266" name="Content Placeholder 1"/>
          <p:cNvSpPr>
            <a:spLocks noGrp="1"/>
          </p:cNvSpPr>
          <p:nvPr>
            <p:ph idx="1"/>
          </p:nvPr>
        </p:nvSpPr>
        <p:spPr>
          <a:xfrm>
            <a:off x="457200" y="2057401"/>
            <a:ext cx="8229600" cy="3809999"/>
          </a:xfrm>
        </p:spPr>
        <p:txBody>
          <a:bodyPr/>
          <a:lstStyle/>
          <a:p>
            <a:r>
              <a:rPr lang="en-US" b="1" dirty="0" smtClean="0"/>
              <a:t>Report Purpose: </a:t>
            </a:r>
            <a:r>
              <a:rPr lang="en-US" dirty="0" smtClean="0"/>
              <a:t>Determine Project compliance with FEMA requirements as outlined in Title 44 of the Code of Federal Regulations, Section 65.10 (44 CFR 65.10)</a:t>
            </a:r>
          </a:p>
          <a:p>
            <a:r>
              <a:rPr lang="en-US" b="1" dirty="0" err="1" smtClean="0"/>
              <a:t>Outbrief</a:t>
            </a:r>
            <a:r>
              <a:rPr lang="en-US" b="1" dirty="0" smtClean="0"/>
              <a:t> Purpose: </a:t>
            </a:r>
            <a:r>
              <a:rPr lang="en-US" dirty="0" smtClean="0"/>
              <a:t>Outline findings of conditions that need to be addressed prior to levee system certification in accordance with 44 CFR 65.10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762000"/>
          </a:xfrm>
        </p:spPr>
        <p:txBody>
          <a:bodyPr/>
          <a:lstStyle/>
          <a:p>
            <a:pPr eaLnBrk="1" fontAlgn="auto" hangingPunct="1">
              <a:spcAft>
                <a:spcPts val="0"/>
              </a:spcAft>
              <a:defRPr/>
            </a:pPr>
            <a:r>
              <a:rPr lang="en-US" dirty="0" smtClean="0"/>
              <a:t>Inspection and Report Dates</a:t>
            </a:r>
            <a:endParaRPr lang="en-US" dirty="0"/>
          </a:p>
        </p:txBody>
      </p:sp>
      <p:sp>
        <p:nvSpPr>
          <p:cNvPr id="2" name="Content Placeholder 1"/>
          <p:cNvSpPr>
            <a:spLocks noGrp="1"/>
          </p:cNvSpPr>
          <p:nvPr>
            <p:ph idx="1"/>
          </p:nvPr>
        </p:nvSpPr>
        <p:spPr>
          <a:xfrm>
            <a:off x="457200" y="1600200"/>
            <a:ext cx="8458200" cy="4572000"/>
          </a:xfrm>
        </p:spPr>
        <p:txBody>
          <a:bodyPr>
            <a:normAutofit fontScale="92500" lnSpcReduction="20000"/>
          </a:bodyPr>
          <a:lstStyle/>
          <a:p>
            <a:pPr marL="365760" indent="-256032" eaLnBrk="1" fontAlgn="auto" hangingPunct="1">
              <a:spcAft>
                <a:spcPts val="0"/>
              </a:spcAft>
              <a:buFont typeface="Wingdings 3"/>
              <a:buChar char=""/>
              <a:defRPr/>
            </a:pPr>
            <a:r>
              <a:rPr lang="en-US" sz="2800" dirty="0" smtClean="0"/>
              <a:t>Levee Inspection: September 22 and 23, 2009</a:t>
            </a:r>
          </a:p>
          <a:p>
            <a:pPr lvl="1">
              <a:spcBef>
                <a:spcPts val="1200"/>
              </a:spcBef>
              <a:buFont typeface="Arial" pitchFamily="34" charset="0"/>
              <a:buChar char="•"/>
              <a:defRPr/>
            </a:pPr>
            <a:r>
              <a:rPr lang="en-US" sz="2400" dirty="0" smtClean="0"/>
              <a:t>USACE and Tetra Tech representatives performed field inspection of levee and appurtenances.</a:t>
            </a:r>
          </a:p>
          <a:p>
            <a:pPr marL="365760" indent="-256032" eaLnBrk="1" fontAlgn="auto" hangingPunct="1">
              <a:spcBef>
                <a:spcPts val="1200"/>
              </a:spcBef>
              <a:spcAft>
                <a:spcPts val="0"/>
              </a:spcAft>
              <a:buFont typeface="Wingdings 3"/>
              <a:buChar char=""/>
              <a:defRPr/>
            </a:pPr>
            <a:r>
              <a:rPr lang="en-US" sz="2800" dirty="0" smtClean="0"/>
              <a:t>Pipe Inspection: September – November 2009</a:t>
            </a:r>
          </a:p>
          <a:p>
            <a:pPr marL="621792" lvl="1" eaLnBrk="1" fontAlgn="auto" hangingPunct="1">
              <a:spcBef>
                <a:spcPts val="1200"/>
              </a:spcBef>
              <a:spcAft>
                <a:spcPts val="0"/>
              </a:spcAft>
              <a:buFont typeface="Arial" pitchFamily="34" charset="0"/>
              <a:buChar char="•"/>
              <a:defRPr/>
            </a:pPr>
            <a:r>
              <a:rPr lang="en-US" sz="2400" dirty="0" smtClean="0"/>
              <a:t>Pipeline and Drainage Consultants inspected the pipes and conduits using remote cctv cameras and personnel.</a:t>
            </a:r>
          </a:p>
          <a:p>
            <a:pPr marL="365760" indent="-256032" eaLnBrk="1" fontAlgn="auto" hangingPunct="1">
              <a:spcBef>
                <a:spcPts val="1200"/>
              </a:spcBef>
              <a:spcAft>
                <a:spcPts val="0"/>
              </a:spcAft>
              <a:buFont typeface="Wingdings 3"/>
              <a:buChar char=""/>
              <a:defRPr/>
            </a:pPr>
            <a:r>
              <a:rPr lang="en-US" sz="2800" dirty="0" smtClean="0"/>
              <a:t>Pipe Inspection Report: December 2009</a:t>
            </a:r>
          </a:p>
          <a:p>
            <a:pPr marL="365760" indent="-256032" eaLnBrk="1" fontAlgn="auto" hangingPunct="1">
              <a:spcBef>
                <a:spcPts val="1200"/>
              </a:spcBef>
              <a:spcAft>
                <a:spcPts val="0"/>
              </a:spcAft>
              <a:buFont typeface="Wingdings 3"/>
              <a:buChar char=""/>
              <a:defRPr/>
            </a:pPr>
            <a:r>
              <a:rPr lang="en-US" sz="2800" dirty="0" smtClean="0"/>
              <a:t>Levee System Report: November 2010</a:t>
            </a:r>
          </a:p>
          <a:p>
            <a:pPr marL="621792" lvl="1" eaLnBrk="1" fontAlgn="auto" hangingPunct="1">
              <a:spcBef>
                <a:spcPts val="1200"/>
              </a:spcBef>
              <a:spcAft>
                <a:spcPts val="0"/>
              </a:spcAft>
              <a:buFont typeface="Arial" pitchFamily="34" charset="0"/>
              <a:buChar char="•"/>
              <a:defRPr/>
            </a:pPr>
            <a:r>
              <a:rPr lang="en-US" sz="2400" dirty="0" smtClean="0"/>
              <a:t>Tetra Tech prepared a detailed report addressing certification, accreditation, performance, engineering studies/investigations/analyses, residual risk, public safety and levee system evaluation. </a:t>
            </a:r>
          </a:p>
        </p:txBody>
      </p:sp>
      <p:pic>
        <p:nvPicPr>
          <p:cNvPr id="12292" name="Picture 4"/>
          <p:cNvPicPr>
            <a:picLocks noChangeAspect="1" noChangeArrowheads="1"/>
          </p:cNvPicPr>
          <p:nvPr/>
        </p:nvPicPr>
        <p:blipFill>
          <a:blip r:embed="rId3" cstate="print"/>
          <a:srcRect/>
          <a:stretch>
            <a:fillRect/>
          </a:stretch>
        </p:blipFill>
        <p:spPr bwMode="auto">
          <a:xfrm>
            <a:off x="4953000" y="6172200"/>
            <a:ext cx="1735138" cy="514350"/>
          </a:xfrm>
          <a:prstGeom prst="rect">
            <a:avLst/>
          </a:prstGeom>
          <a:noFill/>
          <a:ln w="9525">
            <a:noFill/>
            <a:miter lim="800000"/>
            <a:headEnd/>
            <a:tailEnd/>
          </a:ln>
        </p:spPr>
      </p:pic>
      <p:pic>
        <p:nvPicPr>
          <p:cNvPr id="12293" name="Picture 3"/>
          <p:cNvPicPr>
            <a:picLocks noChangeAspect="1" noChangeArrowheads="1"/>
          </p:cNvPicPr>
          <p:nvPr/>
        </p:nvPicPr>
        <p:blipFill>
          <a:blip r:embed="rId4" cstate="print"/>
          <a:srcRect/>
          <a:stretch>
            <a:fillRect/>
          </a:stretch>
        </p:blipFill>
        <p:spPr bwMode="auto">
          <a:xfrm>
            <a:off x="6948488" y="6172200"/>
            <a:ext cx="1738312" cy="51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44000" cy="1143000"/>
          </a:xfrm>
        </p:spPr>
        <p:txBody>
          <a:bodyPr>
            <a:noAutofit/>
          </a:bodyPr>
          <a:lstStyle/>
          <a:p>
            <a:pPr>
              <a:defRPr/>
            </a:pPr>
            <a:r>
              <a:rPr lang="en-US" sz="3200" dirty="0" smtClean="0"/>
              <a:t>Issues to Address to Meet FEMA Certification Requirements and Responsibility</a:t>
            </a:r>
            <a:endParaRPr lang="en-US" sz="3200" dirty="0"/>
          </a:p>
        </p:txBody>
      </p:sp>
      <p:sp>
        <p:nvSpPr>
          <p:cNvPr id="13314" name="Content Placeholder 1"/>
          <p:cNvSpPr>
            <a:spLocks noGrp="1"/>
          </p:cNvSpPr>
          <p:nvPr>
            <p:ph idx="1"/>
          </p:nvPr>
        </p:nvSpPr>
        <p:spPr>
          <a:xfrm>
            <a:off x="0" y="2133600"/>
            <a:ext cx="9144000" cy="3873500"/>
          </a:xfrm>
        </p:spPr>
        <p:txBody>
          <a:bodyPr/>
          <a:lstStyle/>
          <a:p>
            <a:pPr>
              <a:spcBef>
                <a:spcPts val="1200"/>
              </a:spcBef>
            </a:pPr>
            <a:r>
              <a:rPr lang="en-US" sz="2800" dirty="0" smtClean="0"/>
              <a:t>Repair/replace pipe penetrations that are in poor condition or missing valves </a:t>
            </a:r>
            <a:r>
              <a:rPr lang="en-US" sz="2800" dirty="0" smtClean="0">
                <a:solidFill>
                  <a:srgbClr val="FF0000"/>
                </a:solidFill>
              </a:rPr>
              <a:t>(City)</a:t>
            </a:r>
          </a:p>
          <a:p>
            <a:pPr>
              <a:spcBef>
                <a:spcPts val="1200"/>
              </a:spcBef>
            </a:pPr>
            <a:r>
              <a:rPr lang="en-US" sz="2800" dirty="0" smtClean="0"/>
              <a:t>Erosion </a:t>
            </a:r>
            <a:r>
              <a:rPr lang="en-US" sz="2800" dirty="0" smtClean="0">
                <a:solidFill>
                  <a:srgbClr val="FF0000"/>
                </a:solidFill>
              </a:rPr>
              <a:t>(COE)</a:t>
            </a:r>
          </a:p>
          <a:p>
            <a:pPr>
              <a:spcBef>
                <a:spcPts val="1200"/>
              </a:spcBef>
            </a:pPr>
            <a:r>
              <a:rPr lang="en-US" sz="2800" dirty="0" smtClean="0"/>
              <a:t>Trees and vegetation </a:t>
            </a:r>
            <a:r>
              <a:rPr lang="en-US" sz="2800" dirty="0" smtClean="0">
                <a:solidFill>
                  <a:srgbClr val="FF0000"/>
                </a:solidFill>
              </a:rPr>
              <a:t>(COE)</a:t>
            </a:r>
          </a:p>
          <a:p>
            <a:pPr>
              <a:spcBef>
                <a:spcPts val="1200"/>
              </a:spcBef>
            </a:pPr>
            <a:r>
              <a:rPr lang="en-US" sz="2800" dirty="0" smtClean="0"/>
              <a:t>Toe drain investigation/evaluation </a:t>
            </a:r>
            <a:r>
              <a:rPr lang="en-US" sz="2800" dirty="0" smtClean="0">
                <a:solidFill>
                  <a:srgbClr val="FF0000"/>
                </a:solidFill>
              </a:rPr>
              <a:t>(COE)</a:t>
            </a:r>
          </a:p>
          <a:p>
            <a:pPr>
              <a:spcBef>
                <a:spcPts val="1200"/>
              </a:spcBef>
            </a:pPr>
            <a:r>
              <a:rPr lang="en-US" sz="2800" dirty="0" smtClean="0"/>
              <a:t>Illegal drains </a:t>
            </a:r>
            <a:r>
              <a:rPr lang="en-US" sz="2800" dirty="0" smtClean="0">
                <a:solidFill>
                  <a:srgbClr val="FF0000"/>
                </a:solidFill>
              </a:rPr>
              <a:t>(City)</a:t>
            </a:r>
          </a:p>
          <a:p>
            <a:pPr>
              <a:spcBef>
                <a:spcPts val="1200"/>
              </a:spcBef>
            </a:pPr>
            <a:r>
              <a:rPr lang="en-US" sz="2800" dirty="0" smtClean="0"/>
              <a:t>Repair and supply/procurement issues on West Levee </a:t>
            </a:r>
            <a:r>
              <a:rPr lang="en-US" sz="2800" dirty="0" smtClean="0">
                <a:solidFill>
                  <a:srgbClr val="FF0000"/>
                </a:solidFill>
              </a:rPr>
              <a:t>(City)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3810000" cy="2057400"/>
          </a:xfrm>
        </p:spPr>
        <p:txBody>
          <a:bodyPr>
            <a:normAutofit fontScale="90000"/>
          </a:bodyPr>
          <a:lstStyle/>
          <a:p>
            <a:pPr>
              <a:defRPr/>
            </a:pPr>
            <a:r>
              <a:rPr lang="en-US" dirty="0" smtClean="0"/>
              <a:t>Pipe </a:t>
            </a:r>
            <a:br>
              <a:rPr lang="en-US" dirty="0" smtClean="0"/>
            </a:br>
            <a:r>
              <a:rPr lang="en-US" dirty="0" smtClean="0"/>
              <a:t>Penetrations</a:t>
            </a:r>
            <a:br>
              <a:rPr lang="en-US" dirty="0" smtClean="0"/>
            </a:br>
            <a:r>
              <a:rPr lang="en-US" dirty="0" smtClean="0">
                <a:solidFill>
                  <a:srgbClr val="FF0000"/>
                </a:solidFill>
              </a:rPr>
              <a:t>(City)</a:t>
            </a:r>
            <a:endParaRPr lang="en-US" dirty="0">
              <a:solidFill>
                <a:srgbClr val="FF0000"/>
              </a:solidFill>
            </a:endParaRPr>
          </a:p>
        </p:txBody>
      </p:sp>
      <p:pic>
        <p:nvPicPr>
          <p:cNvPr id="78850" name="Picture 1" descr="FIG 8-20-Massillon_Int_Drng_Map_Location_sewers - Executive Summary - 2.jpg"/>
          <p:cNvPicPr>
            <a:picLocks noChangeAspect="1" noChangeArrowheads="1"/>
          </p:cNvPicPr>
          <p:nvPr/>
        </p:nvPicPr>
        <p:blipFill>
          <a:blip r:embed="rId2" cstate="print"/>
          <a:srcRect/>
          <a:stretch>
            <a:fillRect/>
          </a:stretch>
        </p:blipFill>
        <p:spPr bwMode="auto">
          <a:xfrm rot="5400000">
            <a:off x="3464490" y="1488510"/>
            <a:ext cx="5872619" cy="441960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228600" y="3657600"/>
            <a:ext cx="3314241" cy="2895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400" dirty="0" smtClean="0"/>
              <a:t>Penetration #1 – West Levee Culvert Along Newman Creek (18” RCP)</a:t>
            </a:r>
            <a:endParaRPr lang="en-US" sz="2400" dirty="0"/>
          </a:p>
        </p:txBody>
      </p:sp>
      <p:sp>
        <p:nvSpPr>
          <p:cNvPr id="20482" name="Content Placeholder 1"/>
          <p:cNvSpPr>
            <a:spLocks noGrp="1"/>
          </p:cNvSpPr>
          <p:nvPr>
            <p:ph idx="1"/>
          </p:nvPr>
        </p:nvSpPr>
        <p:spPr>
          <a:xfrm>
            <a:off x="685800" y="1676400"/>
            <a:ext cx="8229600" cy="4297363"/>
          </a:xfrm>
        </p:spPr>
        <p:txBody>
          <a:bodyPr/>
          <a:lstStyle/>
          <a:p>
            <a:r>
              <a:rPr lang="en-US" sz="2400" dirty="0" smtClean="0"/>
              <a:t>Further investigation is required to determine whether replacement or repair of the pipe is appropriate. Replace the existing outlet manhole and install a flap gate for the culvert exit.</a:t>
            </a:r>
          </a:p>
        </p:txBody>
      </p:sp>
      <p:pic>
        <p:nvPicPr>
          <p:cNvPr id="20484" name="Picture 3" descr="Pipe23 11e.jpg"/>
          <p:cNvPicPr>
            <a:picLocks noGrp="1" noChangeAspect="1"/>
          </p:cNvPicPr>
          <p:nvPr isPhoto="1"/>
        </p:nvPicPr>
        <p:blipFill>
          <a:blip r:embed="rId2" cstate="print"/>
          <a:srcRect/>
          <a:stretch>
            <a:fillRect/>
          </a:stretch>
        </p:blipFill>
        <p:spPr bwMode="auto">
          <a:xfrm>
            <a:off x="381000" y="3200400"/>
            <a:ext cx="4191000" cy="3143250"/>
          </a:xfrm>
          <a:prstGeom prst="rect">
            <a:avLst/>
          </a:prstGeom>
          <a:noFill/>
          <a:ln w="9525">
            <a:noFill/>
            <a:miter lim="800000"/>
            <a:headEnd/>
            <a:tailEnd/>
          </a:ln>
        </p:spPr>
      </p:pic>
      <p:sp>
        <p:nvSpPr>
          <p:cNvPr id="20485" name="TextBox 5"/>
          <p:cNvSpPr txBox="1">
            <a:spLocks noChangeArrowheads="1"/>
          </p:cNvSpPr>
          <p:nvPr/>
        </p:nvSpPr>
        <p:spPr bwMode="auto">
          <a:xfrm>
            <a:off x="381000" y="3200400"/>
            <a:ext cx="3886200" cy="369332"/>
          </a:xfrm>
          <a:prstGeom prst="rect">
            <a:avLst/>
          </a:prstGeom>
          <a:noFill/>
          <a:ln w="9525">
            <a:noFill/>
            <a:miter lim="800000"/>
            <a:headEnd/>
            <a:tailEnd/>
          </a:ln>
        </p:spPr>
        <p:txBody>
          <a:bodyPr wrap="square">
            <a:spAutoFit/>
          </a:bodyPr>
          <a:lstStyle/>
          <a:p>
            <a:r>
              <a:rPr lang="en-US" dirty="0">
                <a:solidFill>
                  <a:srgbClr val="FFFF00"/>
                </a:solidFill>
              </a:rPr>
              <a:t>Roots exposed at 9 </a:t>
            </a:r>
            <a:r>
              <a:rPr lang="en-US" dirty="0" smtClean="0">
                <a:solidFill>
                  <a:srgbClr val="FFFF00"/>
                </a:solidFill>
              </a:rPr>
              <a:t>o’clock-11.2 ft</a:t>
            </a:r>
            <a:endParaRPr lang="en-US" dirty="0">
              <a:solidFill>
                <a:srgbClr val="FFFF00"/>
              </a:solidFill>
            </a:endParaRPr>
          </a:p>
        </p:txBody>
      </p:sp>
      <p:pic>
        <p:nvPicPr>
          <p:cNvPr id="20486" name="Picture 7" descr="IMGP5640.JPG"/>
          <p:cNvPicPr>
            <a:picLocks noGrp="1" noChangeAspect="1"/>
          </p:cNvPicPr>
          <p:nvPr isPhoto="1"/>
        </p:nvPicPr>
        <p:blipFill>
          <a:blip r:embed="rId3" cstate="print"/>
          <a:srcRect/>
          <a:stretch>
            <a:fillRect/>
          </a:stretch>
        </p:blipFill>
        <p:spPr bwMode="auto">
          <a:xfrm>
            <a:off x="5867400" y="3048000"/>
            <a:ext cx="2743200" cy="3657600"/>
          </a:xfrm>
          <a:prstGeom prst="rect">
            <a:avLst/>
          </a:prstGeom>
          <a:noFill/>
          <a:ln w="9525">
            <a:noFill/>
            <a:miter lim="800000"/>
            <a:headEnd/>
            <a:tailEnd/>
          </a:ln>
        </p:spPr>
      </p:pic>
      <p:sp>
        <p:nvSpPr>
          <p:cNvPr id="20487" name="TextBox 8"/>
          <p:cNvSpPr txBox="1">
            <a:spLocks noChangeArrowheads="1"/>
          </p:cNvSpPr>
          <p:nvPr/>
        </p:nvSpPr>
        <p:spPr bwMode="auto">
          <a:xfrm>
            <a:off x="5867400" y="6248400"/>
            <a:ext cx="1295400" cy="400050"/>
          </a:xfrm>
          <a:prstGeom prst="rect">
            <a:avLst/>
          </a:prstGeom>
          <a:noFill/>
          <a:ln w="9525">
            <a:noFill/>
            <a:miter lim="800000"/>
            <a:headEnd/>
            <a:tailEnd/>
          </a:ln>
        </p:spPr>
        <p:txBody>
          <a:bodyPr>
            <a:spAutoFit/>
          </a:bodyPr>
          <a:lstStyle/>
          <a:p>
            <a:r>
              <a:rPr lang="en-US" sz="2000" dirty="0">
                <a:solidFill>
                  <a:srgbClr val="FFFF00"/>
                </a:solidFill>
              </a:rPr>
              <a:t>Manhole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#2 – James Avenue Pump Station Gravity Drain (48” RCP)</a:t>
            </a:r>
            <a:endParaRPr lang="en-US" sz="3200" dirty="0"/>
          </a:p>
        </p:txBody>
      </p:sp>
      <p:sp>
        <p:nvSpPr>
          <p:cNvPr id="21506" name="Content Placeholder 1"/>
          <p:cNvSpPr>
            <a:spLocks noGrp="1"/>
          </p:cNvSpPr>
          <p:nvPr>
            <p:ph idx="1"/>
          </p:nvPr>
        </p:nvSpPr>
        <p:spPr/>
        <p:txBody>
          <a:bodyPr/>
          <a:lstStyle/>
          <a:p>
            <a:r>
              <a:rPr lang="en-US" sz="2400" dirty="0" smtClean="0"/>
              <a:t>Further investigation is required to determine whether replacement or repair of the pipe is appropriate. The pipe appears to have settled and the joints are leaking. </a:t>
            </a:r>
          </a:p>
        </p:txBody>
      </p:sp>
      <p:pic>
        <p:nvPicPr>
          <p:cNvPr id="21508" name="Picture 3" descr="Pipe 28 7.7.jpg"/>
          <p:cNvPicPr>
            <a:picLocks noGrp="1" noChangeAspect="1"/>
          </p:cNvPicPr>
          <p:nvPr isPhoto="1"/>
        </p:nvPicPr>
        <p:blipFill>
          <a:blip r:embed="rId2" cstate="print"/>
          <a:srcRect/>
          <a:stretch>
            <a:fillRect/>
          </a:stretch>
        </p:blipFill>
        <p:spPr bwMode="auto">
          <a:xfrm>
            <a:off x="152400" y="3200400"/>
            <a:ext cx="4724400" cy="3543300"/>
          </a:xfrm>
          <a:prstGeom prst="rect">
            <a:avLst/>
          </a:prstGeom>
          <a:noFill/>
          <a:ln w="9525">
            <a:noFill/>
            <a:miter lim="800000"/>
            <a:headEnd/>
            <a:tailEnd/>
          </a:ln>
        </p:spPr>
      </p:pic>
      <p:sp>
        <p:nvSpPr>
          <p:cNvPr id="21509" name="TextBox 4"/>
          <p:cNvSpPr txBox="1">
            <a:spLocks noChangeArrowheads="1"/>
          </p:cNvSpPr>
          <p:nvPr/>
        </p:nvSpPr>
        <p:spPr bwMode="auto">
          <a:xfrm>
            <a:off x="228600" y="3276600"/>
            <a:ext cx="4419600" cy="369332"/>
          </a:xfrm>
          <a:prstGeom prst="rect">
            <a:avLst/>
          </a:prstGeom>
          <a:noFill/>
          <a:ln w="9525">
            <a:noFill/>
            <a:miter lim="800000"/>
            <a:headEnd/>
            <a:tailEnd/>
          </a:ln>
        </p:spPr>
        <p:txBody>
          <a:bodyPr wrap="square">
            <a:spAutoFit/>
          </a:bodyPr>
          <a:lstStyle/>
          <a:p>
            <a:r>
              <a:rPr lang="en-US" dirty="0">
                <a:solidFill>
                  <a:srgbClr val="FFFF00"/>
                </a:solidFill>
              </a:rPr>
              <a:t>Approx. </a:t>
            </a:r>
            <a:r>
              <a:rPr lang="en-US" dirty="0" smtClean="0">
                <a:solidFill>
                  <a:srgbClr val="FFFF00"/>
                </a:solidFill>
              </a:rPr>
              <a:t>2 in. </a:t>
            </a:r>
            <a:r>
              <a:rPr lang="en-US" dirty="0">
                <a:solidFill>
                  <a:srgbClr val="FFFF00"/>
                </a:solidFill>
              </a:rPr>
              <a:t>joint separation at 4 o’clock</a:t>
            </a:r>
          </a:p>
        </p:txBody>
      </p:sp>
      <p:pic>
        <p:nvPicPr>
          <p:cNvPr id="21510" name="Picture 5" descr="Pipe 28 39d.jpg"/>
          <p:cNvPicPr>
            <a:picLocks noGrp="1" noChangeAspect="1"/>
          </p:cNvPicPr>
          <p:nvPr isPhoto="1"/>
        </p:nvPicPr>
        <p:blipFill>
          <a:blip r:embed="rId3" cstate="print"/>
          <a:srcRect/>
          <a:stretch>
            <a:fillRect/>
          </a:stretch>
        </p:blipFill>
        <p:spPr bwMode="auto">
          <a:xfrm>
            <a:off x="4572000" y="3505200"/>
            <a:ext cx="4114800" cy="3086100"/>
          </a:xfrm>
          <a:prstGeom prst="rect">
            <a:avLst/>
          </a:prstGeom>
          <a:noFill/>
          <a:ln w="9525">
            <a:noFill/>
            <a:miter lim="800000"/>
            <a:headEnd/>
            <a:tailEnd/>
          </a:ln>
        </p:spPr>
      </p:pic>
      <p:sp>
        <p:nvSpPr>
          <p:cNvPr id="21511" name="TextBox 6"/>
          <p:cNvSpPr txBox="1">
            <a:spLocks noChangeArrowheads="1"/>
          </p:cNvSpPr>
          <p:nvPr/>
        </p:nvSpPr>
        <p:spPr bwMode="auto">
          <a:xfrm>
            <a:off x="5334000" y="3505200"/>
            <a:ext cx="3352800" cy="369888"/>
          </a:xfrm>
          <a:prstGeom prst="rect">
            <a:avLst/>
          </a:prstGeom>
          <a:noFill/>
          <a:ln w="9525">
            <a:noFill/>
            <a:miter lim="800000"/>
            <a:headEnd/>
            <a:tailEnd/>
          </a:ln>
        </p:spPr>
        <p:txBody>
          <a:bodyPr>
            <a:spAutoFit/>
          </a:bodyPr>
          <a:lstStyle/>
          <a:p>
            <a:pPr algn="r"/>
            <a:r>
              <a:rPr lang="en-US" dirty="0">
                <a:solidFill>
                  <a:srgbClr val="FFFF00"/>
                </a:solidFill>
              </a:rPr>
              <a:t>Looking at gate from </a:t>
            </a:r>
            <a:r>
              <a:rPr lang="en-US" dirty="0" smtClean="0">
                <a:solidFill>
                  <a:srgbClr val="FFFF00"/>
                </a:solidFill>
              </a:rPr>
              <a:t>39.4 ft</a:t>
            </a:r>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dirty="0" smtClean="0"/>
              <a:t>Penetration #3 – Inlet to Control Weir Siphon (42” DIP/RCP/DIP)</a:t>
            </a:r>
            <a:endParaRPr lang="en-US" sz="3200" dirty="0"/>
          </a:p>
        </p:txBody>
      </p:sp>
      <p:sp>
        <p:nvSpPr>
          <p:cNvPr id="22530" name="Content Placeholder 1"/>
          <p:cNvSpPr>
            <a:spLocks noGrp="1"/>
          </p:cNvSpPr>
          <p:nvPr>
            <p:ph idx="1"/>
          </p:nvPr>
        </p:nvSpPr>
        <p:spPr/>
        <p:txBody>
          <a:bodyPr/>
          <a:lstStyle/>
          <a:p>
            <a:r>
              <a:rPr lang="en-US" sz="2400" dirty="0" smtClean="0"/>
              <a:t>Further investigation is required to determine whether replacement or repair of the pipe is appropriate. This pipe is moderately corroded and heavy water infiltration was noted during the video inspection.</a:t>
            </a:r>
          </a:p>
        </p:txBody>
      </p:sp>
      <p:pic>
        <p:nvPicPr>
          <p:cNvPr id="22532" name="Picture 3" descr="Pipe 2 10.jpg"/>
          <p:cNvPicPr>
            <a:picLocks noGrp="1" noChangeAspect="1"/>
          </p:cNvPicPr>
          <p:nvPr isPhoto="1"/>
        </p:nvPicPr>
        <p:blipFill>
          <a:blip r:embed="rId2" cstate="print"/>
          <a:srcRect/>
          <a:stretch>
            <a:fillRect/>
          </a:stretch>
        </p:blipFill>
        <p:spPr bwMode="auto">
          <a:xfrm>
            <a:off x="152400" y="3429000"/>
            <a:ext cx="4343400" cy="3257550"/>
          </a:xfrm>
          <a:prstGeom prst="rect">
            <a:avLst/>
          </a:prstGeom>
          <a:noFill/>
          <a:ln w="9525">
            <a:noFill/>
            <a:miter lim="800000"/>
            <a:headEnd/>
            <a:tailEnd/>
          </a:ln>
        </p:spPr>
      </p:pic>
      <p:sp>
        <p:nvSpPr>
          <p:cNvPr id="22533" name="TextBox 4"/>
          <p:cNvSpPr txBox="1">
            <a:spLocks noChangeArrowheads="1"/>
          </p:cNvSpPr>
          <p:nvPr/>
        </p:nvSpPr>
        <p:spPr bwMode="auto">
          <a:xfrm>
            <a:off x="152400" y="6324600"/>
            <a:ext cx="3657600" cy="369888"/>
          </a:xfrm>
          <a:prstGeom prst="rect">
            <a:avLst/>
          </a:prstGeom>
          <a:noFill/>
          <a:ln w="9525">
            <a:noFill/>
            <a:miter lim="800000"/>
            <a:headEnd/>
            <a:tailEnd/>
          </a:ln>
        </p:spPr>
        <p:txBody>
          <a:bodyPr>
            <a:spAutoFit/>
          </a:bodyPr>
          <a:lstStyle/>
          <a:p>
            <a:r>
              <a:rPr lang="en-US" dirty="0">
                <a:solidFill>
                  <a:srgbClr val="EEE800"/>
                </a:solidFill>
              </a:rPr>
              <a:t>Rusting of pipe wall at </a:t>
            </a:r>
            <a:r>
              <a:rPr lang="en-US" dirty="0" smtClean="0">
                <a:solidFill>
                  <a:srgbClr val="EEE800"/>
                </a:solidFill>
              </a:rPr>
              <a:t>joint-10.5 ft</a:t>
            </a:r>
            <a:endParaRPr lang="en-US" dirty="0">
              <a:solidFill>
                <a:srgbClr val="EEE800"/>
              </a:solidFill>
            </a:endParaRPr>
          </a:p>
        </p:txBody>
      </p:sp>
      <p:pic>
        <p:nvPicPr>
          <p:cNvPr id="22534" name="Picture 5" descr="Pipe 2 146.jpg"/>
          <p:cNvPicPr>
            <a:picLocks noGrp="1" noChangeAspect="1"/>
          </p:cNvPicPr>
          <p:nvPr isPhoto="1"/>
        </p:nvPicPr>
        <p:blipFill>
          <a:blip r:embed="rId3" cstate="print"/>
          <a:srcRect/>
          <a:stretch>
            <a:fillRect/>
          </a:stretch>
        </p:blipFill>
        <p:spPr bwMode="auto">
          <a:xfrm>
            <a:off x="4648200" y="3429000"/>
            <a:ext cx="4368800" cy="3276600"/>
          </a:xfrm>
          <a:prstGeom prst="rect">
            <a:avLst/>
          </a:prstGeom>
          <a:noFill/>
          <a:ln w="9525">
            <a:noFill/>
            <a:miter lim="800000"/>
            <a:headEnd/>
            <a:tailEnd/>
          </a:ln>
        </p:spPr>
      </p:pic>
      <p:sp>
        <p:nvSpPr>
          <p:cNvPr id="22535" name="TextBox 6"/>
          <p:cNvSpPr txBox="1">
            <a:spLocks noChangeArrowheads="1"/>
          </p:cNvSpPr>
          <p:nvPr/>
        </p:nvSpPr>
        <p:spPr bwMode="auto">
          <a:xfrm>
            <a:off x="4648200" y="6019800"/>
            <a:ext cx="1981200" cy="646113"/>
          </a:xfrm>
          <a:prstGeom prst="rect">
            <a:avLst/>
          </a:prstGeom>
          <a:noFill/>
          <a:ln w="9525">
            <a:noFill/>
            <a:miter lim="800000"/>
            <a:headEnd/>
            <a:tailEnd/>
          </a:ln>
        </p:spPr>
        <p:txBody>
          <a:bodyPr>
            <a:spAutoFit/>
          </a:bodyPr>
          <a:lstStyle/>
          <a:p>
            <a:r>
              <a:rPr lang="en-US" dirty="0">
                <a:solidFill>
                  <a:srgbClr val="EEE800"/>
                </a:solidFill>
              </a:rPr>
              <a:t>Chip out of joint </a:t>
            </a:r>
            <a:r>
              <a:rPr lang="en-US" dirty="0" smtClean="0">
                <a:solidFill>
                  <a:srgbClr val="EEE800"/>
                </a:solidFill>
              </a:rPr>
              <a:t>on right </a:t>
            </a:r>
            <a:r>
              <a:rPr lang="en-US" dirty="0">
                <a:solidFill>
                  <a:srgbClr val="EEE800"/>
                </a:solidFill>
              </a:rPr>
              <a:t>haunch</a:t>
            </a:r>
          </a:p>
        </p:txBody>
      </p:sp>
    </p:spTree>
  </p:cSld>
  <p:clrMapOvr>
    <a:masterClrMapping/>
  </p:clrMapOvr>
</p:sld>
</file>

<file path=ppt/theme/theme1.xml><?xml version="1.0" encoding="utf-8"?>
<a:theme xmlns:a="http://schemas.openxmlformats.org/drawingml/2006/main" name="Corps Template">
  <a:themeElements>
    <a:clrScheme name="USACE Templatew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ACE Templatew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CE Templatew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ACE Templatew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ACE Templatew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ACE Templatew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ACE Templatew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ACE Templatew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ACE Templatew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ACE Templatew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ACE Templatew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ACE Templatew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ACE Templatew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ACE Templatew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ACE TemplatewSM">
  <a:themeElements>
    <a:clrScheme name="USACE Templatew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ACE Templatew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CE Templatew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ACE Templatew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ACE Templatew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ACE Templatew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ACE Templatew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ACE Templatew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ACE Templatew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ACE Templatew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ACE Templatew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ACE Templatew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ACE Templatew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ACE Templatew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Corps Template</Template>
  <TotalTime>3783</TotalTime>
  <Words>1422</Words>
  <Application>Microsoft Office PowerPoint</Application>
  <PresentationFormat>On-screen Show (4:3)</PresentationFormat>
  <Paragraphs>104</Paragraphs>
  <Slides>29</Slides>
  <Notes>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Corps Template</vt:lpstr>
      <vt:lpstr>1_USACE TemplatewSM</vt:lpstr>
      <vt:lpstr>Massillon LPP, Massillon, OH</vt:lpstr>
      <vt:lpstr>Outbrief Outline</vt:lpstr>
      <vt:lpstr>Report and Outbrief Purpose</vt:lpstr>
      <vt:lpstr>Inspection and Report Dates</vt:lpstr>
      <vt:lpstr>Issues to Address to Meet FEMA Certification Requirements and Responsibility</vt:lpstr>
      <vt:lpstr>Pipe  Penetrations (City)</vt:lpstr>
      <vt:lpstr>Penetration #1 – West Levee Culvert Along Newman Creek (18” RCP)</vt:lpstr>
      <vt:lpstr>Penetration #2 – James Avenue Pump Station Gravity Drain (48” RCP)</vt:lpstr>
      <vt:lpstr>Penetration #3 – Inlet to Control Weir Siphon (42” DIP/RCP/DIP)</vt:lpstr>
      <vt:lpstr>Penetration #4 – East Levee Culvert Near Control Weir (66” RCP)</vt:lpstr>
      <vt:lpstr>Penetration #5 – West Levee Culvert (42” RCP)</vt:lpstr>
      <vt:lpstr>Penetration #6 Federal Avenue Pump Station Outlet (2 – 60” RCP/CMP)</vt:lpstr>
      <vt:lpstr>Penetration #8 – Wetmore Creek Pressure Conduit (12’ x 7.75’ RCB)</vt:lpstr>
      <vt:lpstr>Penetration #8 – Wetmore Creek Pressure Conduit (12’ x 7.75’ RCB)</vt:lpstr>
      <vt:lpstr>Penetration #10 – East Levee Culvert South of Arch Ave (48” RCP/CMP)</vt:lpstr>
      <vt:lpstr>Penetration #10 – East Levee Culvert South of Arch Ave (48” RCP/CMP)</vt:lpstr>
      <vt:lpstr>Penetration #11 – Brookfield Sewer Siphon (24”, 14”, &amp; 20” DIP)</vt:lpstr>
      <vt:lpstr>Penetration #12 – Wooster Sewer Siphon (18”, 10’ &amp; 15” DIP)</vt:lpstr>
      <vt:lpstr>#12 – Wooster Sewer Siphon (18”, 10’ &amp; 15” DIP)</vt:lpstr>
      <vt:lpstr>Penetration #13 – Tuscarawas Sewer Siphon   (8” &amp; 10” VCP)</vt:lpstr>
      <vt:lpstr>Penetration #13 – Tuscarawas Sewer Siphon   (8” &amp; 10” VCP)</vt:lpstr>
      <vt:lpstr>Erosion (COE)</vt:lpstr>
      <vt:lpstr>Erosion Photos</vt:lpstr>
      <vt:lpstr>Trees and Vegetation (COE)</vt:lpstr>
      <vt:lpstr>Toe Drain Investigation (COE) </vt:lpstr>
      <vt:lpstr>Illegal Drains (City)</vt:lpstr>
      <vt:lpstr>Minor and Supply/Procurement Issues on West Levee (City)</vt:lpstr>
      <vt:lpstr>Questions?</vt:lpstr>
      <vt:lpstr>PowerPoint Presentation</vt:lpstr>
    </vt:vector>
  </TitlesOfParts>
  <Company>Tetra Tech,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Williamson, WV LPP</dc:title>
  <dc:creator>Adam.Raczynski</dc:creator>
  <cp:lastModifiedBy>Keith Dylewski</cp:lastModifiedBy>
  <cp:revision>291</cp:revision>
  <dcterms:created xsi:type="dcterms:W3CDTF">2010-02-04T19:52:02Z</dcterms:created>
  <dcterms:modified xsi:type="dcterms:W3CDTF">2010-12-15T20:07:06Z</dcterms:modified>
</cp:coreProperties>
</file>